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Default Extension="xlsx" ContentType="application/vnd.openxmlformats-officedocument.spreadsheetml.sheet"/>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331" r:id="rId3"/>
    <p:sldId id="340" r:id="rId4"/>
    <p:sldId id="341" r:id="rId5"/>
    <p:sldId id="342" r:id="rId6"/>
    <p:sldId id="343" r:id="rId7"/>
    <p:sldId id="344" r:id="rId8"/>
    <p:sldId id="312" r:id="rId9"/>
    <p:sldId id="313" r:id="rId10"/>
    <p:sldId id="292" r:id="rId11"/>
    <p:sldId id="293" r:id="rId12"/>
    <p:sldId id="294" r:id="rId13"/>
    <p:sldId id="295" r:id="rId14"/>
    <p:sldId id="297" r:id="rId15"/>
    <p:sldId id="345" r:id="rId16"/>
    <p:sldId id="346" r:id="rId17"/>
    <p:sldId id="347" r:id="rId18"/>
    <p:sldId id="337" r:id="rId19"/>
    <p:sldId id="287" r:id="rId20"/>
    <p:sldId id="289" r:id="rId21"/>
    <p:sldId id="290" r:id="rId22"/>
    <p:sldId id="348" r:id="rId23"/>
    <p:sldId id="349" r:id="rId24"/>
    <p:sldId id="350" r:id="rId25"/>
    <p:sldId id="351" r:id="rId26"/>
    <p:sldId id="338" r:id="rId27"/>
    <p:sldId id="316" r:id="rId28"/>
    <p:sldId id="309" r:id="rId2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70" autoAdjust="0"/>
    <p:restoredTop sz="42278" autoAdjust="0"/>
  </p:normalViewPr>
  <p:slideViewPr>
    <p:cSldViewPr>
      <p:cViewPr>
        <p:scale>
          <a:sx n="76" d="100"/>
          <a:sy n="76" d="100"/>
        </p:scale>
        <p:origin x="-312" y="93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Sheet1!$B$1</c:f>
              <c:strCache>
                <c:ptCount val="1"/>
                <c:pt idx="0">
                  <c:v>2012-2013</c:v>
                </c:pt>
              </c:strCache>
            </c:strRef>
          </c:tx>
          <c:cat>
            <c:strRef>
              <c:f>Sheet1!$A$2:$A$4</c:f>
              <c:strCache>
                <c:ptCount val="3"/>
                <c:pt idx="0">
                  <c:v>EHUE</c:v>
                </c:pt>
                <c:pt idx="1">
                  <c:v>PRMS</c:v>
                </c:pt>
                <c:pt idx="2">
                  <c:v>PRHS</c:v>
                </c:pt>
              </c:strCache>
            </c:strRef>
          </c:cat>
          <c:val>
            <c:numRef>
              <c:f>Sheet1!$B$2:$B$4</c:f>
              <c:numCache>
                <c:formatCode>General</c:formatCode>
                <c:ptCount val="3"/>
                <c:pt idx="0">
                  <c:v>91.2</c:v>
                </c:pt>
                <c:pt idx="1">
                  <c:v>90</c:v>
                </c:pt>
                <c:pt idx="2">
                  <c:v>84.4</c:v>
                </c:pt>
              </c:numCache>
            </c:numRef>
          </c:val>
        </c:ser>
        <c:ser>
          <c:idx val="1"/>
          <c:order val="1"/>
          <c:tx>
            <c:strRef>
              <c:f>Sheet1!$C$1</c:f>
              <c:strCache>
                <c:ptCount val="1"/>
                <c:pt idx="0">
                  <c:v>2013-2014</c:v>
                </c:pt>
              </c:strCache>
            </c:strRef>
          </c:tx>
          <c:cat>
            <c:strRef>
              <c:f>Sheet1!$A$2:$A$4</c:f>
              <c:strCache>
                <c:ptCount val="3"/>
                <c:pt idx="0">
                  <c:v>EHUE</c:v>
                </c:pt>
                <c:pt idx="1">
                  <c:v>PRMS</c:v>
                </c:pt>
                <c:pt idx="2">
                  <c:v>PRHS</c:v>
                </c:pt>
              </c:strCache>
            </c:strRef>
          </c:cat>
          <c:val>
            <c:numRef>
              <c:f>Sheet1!$C$2:$C$4</c:f>
              <c:numCache>
                <c:formatCode>General</c:formatCode>
                <c:ptCount val="3"/>
                <c:pt idx="0">
                  <c:v>93.9</c:v>
                </c:pt>
                <c:pt idx="1">
                  <c:v>88.8</c:v>
                </c:pt>
                <c:pt idx="2">
                  <c:v>80.2</c:v>
                </c:pt>
              </c:numCache>
            </c:numRef>
          </c:val>
        </c:ser>
        <c:ser>
          <c:idx val="2"/>
          <c:order val="2"/>
          <c:tx>
            <c:strRef>
              <c:f>Sheet1!$D$1</c:f>
              <c:strCache>
                <c:ptCount val="1"/>
                <c:pt idx="0">
                  <c:v>2014-2015</c:v>
                </c:pt>
              </c:strCache>
            </c:strRef>
          </c:tx>
          <c:cat>
            <c:strRef>
              <c:f>Sheet1!$A$2:$A$4</c:f>
              <c:strCache>
                <c:ptCount val="3"/>
                <c:pt idx="0">
                  <c:v>EHUE</c:v>
                </c:pt>
                <c:pt idx="1">
                  <c:v>PRMS</c:v>
                </c:pt>
                <c:pt idx="2">
                  <c:v>PRHS</c:v>
                </c:pt>
              </c:strCache>
            </c:strRef>
          </c:cat>
          <c:val>
            <c:numRef>
              <c:f>Sheet1!$D$2:$D$4</c:f>
              <c:numCache>
                <c:formatCode>General</c:formatCode>
                <c:ptCount val="3"/>
                <c:pt idx="0">
                  <c:v>95.4</c:v>
                </c:pt>
                <c:pt idx="1">
                  <c:v>89.1</c:v>
                </c:pt>
                <c:pt idx="2">
                  <c:v>80.8</c:v>
                </c:pt>
              </c:numCache>
            </c:numRef>
          </c:val>
        </c:ser>
        <c:ser>
          <c:idx val="3"/>
          <c:order val="3"/>
          <c:tx>
            <c:strRef>
              <c:f>Sheet1!$E$1</c:f>
              <c:strCache>
                <c:ptCount val="1"/>
                <c:pt idx="0">
                  <c:v>2015 National</c:v>
                </c:pt>
              </c:strCache>
            </c:strRef>
          </c:tx>
          <c:cat>
            <c:strRef>
              <c:f>Sheet1!$A$2:$A$4</c:f>
              <c:strCache>
                <c:ptCount val="3"/>
                <c:pt idx="0">
                  <c:v>EHUE</c:v>
                </c:pt>
                <c:pt idx="1">
                  <c:v>PRMS</c:v>
                </c:pt>
                <c:pt idx="2">
                  <c:v>PRHS</c:v>
                </c:pt>
              </c:strCache>
            </c:strRef>
          </c:cat>
          <c:val>
            <c:numRef>
              <c:f>Sheet1!$E$2:$E$4</c:f>
              <c:numCache>
                <c:formatCode>General</c:formatCode>
                <c:ptCount val="3"/>
                <c:pt idx="0">
                  <c:v>92.3</c:v>
                </c:pt>
                <c:pt idx="1">
                  <c:v>86.4</c:v>
                </c:pt>
                <c:pt idx="2">
                  <c:v>84</c:v>
                </c:pt>
              </c:numCache>
            </c:numRef>
          </c:val>
        </c:ser>
        <c:axId val="159081984"/>
        <c:axId val="168432768"/>
      </c:barChart>
      <c:catAx>
        <c:axId val="159081984"/>
        <c:scaling>
          <c:orientation val="minMax"/>
        </c:scaling>
        <c:axPos val="b"/>
        <c:majorTickMark val="none"/>
        <c:tickLblPos val="nextTo"/>
        <c:crossAx val="168432768"/>
        <c:crosses val="autoZero"/>
        <c:auto val="1"/>
        <c:lblAlgn val="ctr"/>
        <c:lblOffset val="100"/>
      </c:catAx>
      <c:valAx>
        <c:axId val="168432768"/>
        <c:scaling>
          <c:orientation val="minMax"/>
          <c:max val="100"/>
          <c:min val="0"/>
        </c:scaling>
        <c:axPos val="l"/>
        <c:majorGridlines/>
        <c:title>
          <c:tx>
            <c:rich>
              <a:bodyPr/>
              <a:lstStyle/>
              <a:p>
                <a:pPr>
                  <a:defRPr/>
                </a:pPr>
                <a:r>
                  <a:rPr lang="en-US" dirty="0" smtClean="0"/>
                  <a:t>Percentage</a:t>
                </a:r>
                <a:endParaRPr lang="en-US" dirty="0"/>
              </a:p>
            </c:rich>
          </c:tx>
          <c:layout/>
        </c:title>
        <c:numFmt formatCode="General" sourceLinked="1"/>
        <c:majorTickMark val="none"/>
        <c:tickLblPos val="nextTo"/>
        <c:crossAx val="159081984"/>
        <c:crosses val="autoZero"/>
        <c:crossBetween val="between"/>
        <c:majorUnit val="20"/>
      </c:valAx>
      <c:dTable>
        <c:showHorzBorder val="1"/>
        <c:showVertBorder val="1"/>
        <c:showOutline val="1"/>
        <c:showKeys val="1"/>
      </c:dTable>
    </c:plotArea>
    <c:plotVisOnly val="1"/>
    <c:dispBlanksAs val="gap"/>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Sheet1!$B$1</c:f>
              <c:strCache>
                <c:ptCount val="1"/>
                <c:pt idx="0">
                  <c:v>2012-2013</c:v>
                </c:pt>
              </c:strCache>
            </c:strRef>
          </c:tx>
          <c:cat>
            <c:strRef>
              <c:f>Sheet1!$A$2:$A$4</c:f>
              <c:strCache>
                <c:ptCount val="3"/>
                <c:pt idx="0">
                  <c:v>EHUE</c:v>
                </c:pt>
                <c:pt idx="1">
                  <c:v>PRMS</c:v>
                </c:pt>
                <c:pt idx="2">
                  <c:v>PRHS</c:v>
                </c:pt>
              </c:strCache>
            </c:strRef>
          </c:cat>
          <c:val>
            <c:numRef>
              <c:f>Sheet1!$B$2:$B$4</c:f>
              <c:numCache>
                <c:formatCode>General</c:formatCode>
                <c:ptCount val="3"/>
                <c:pt idx="0">
                  <c:v>94.2</c:v>
                </c:pt>
                <c:pt idx="1">
                  <c:v>93.7</c:v>
                </c:pt>
                <c:pt idx="2">
                  <c:v>89.2</c:v>
                </c:pt>
              </c:numCache>
            </c:numRef>
          </c:val>
        </c:ser>
        <c:ser>
          <c:idx val="1"/>
          <c:order val="1"/>
          <c:tx>
            <c:strRef>
              <c:f>Sheet1!$C$1</c:f>
              <c:strCache>
                <c:ptCount val="1"/>
                <c:pt idx="0">
                  <c:v>2013-2014</c:v>
                </c:pt>
              </c:strCache>
            </c:strRef>
          </c:tx>
          <c:cat>
            <c:strRef>
              <c:f>Sheet1!$A$2:$A$4</c:f>
              <c:strCache>
                <c:ptCount val="3"/>
                <c:pt idx="0">
                  <c:v>EHUE</c:v>
                </c:pt>
                <c:pt idx="1">
                  <c:v>PRMS</c:v>
                </c:pt>
                <c:pt idx="2">
                  <c:v>PRHS</c:v>
                </c:pt>
              </c:strCache>
            </c:strRef>
          </c:cat>
          <c:val>
            <c:numRef>
              <c:f>Sheet1!$C$2:$C$4</c:f>
              <c:numCache>
                <c:formatCode>General</c:formatCode>
                <c:ptCount val="3"/>
                <c:pt idx="0">
                  <c:v>94.8</c:v>
                </c:pt>
                <c:pt idx="1">
                  <c:v>93.1</c:v>
                </c:pt>
                <c:pt idx="2">
                  <c:v>84.4</c:v>
                </c:pt>
              </c:numCache>
            </c:numRef>
          </c:val>
        </c:ser>
        <c:ser>
          <c:idx val="2"/>
          <c:order val="2"/>
          <c:tx>
            <c:strRef>
              <c:f>Sheet1!$D$1</c:f>
              <c:strCache>
                <c:ptCount val="1"/>
                <c:pt idx="0">
                  <c:v>2014-2015</c:v>
                </c:pt>
              </c:strCache>
            </c:strRef>
          </c:tx>
          <c:cat>
            <c:strRef>
              <c:f>Sheet1!$A$2:$A$4</c:f>
              <c:strCache>
                <c:ptCount val="3"/>
                <c:pt idx="0">
                  <c:v>EHUE</c:v>
                </c:pt>
                <c:pt idx="1">
                  <c:v>PRMS</c:v>
                </c:pt>
                <c:pt idx="2">
                  <c:v>PRHS</c:v>
                </c:pt>
              </c:strCache>
            </c:strRef>
          </c:cat>
          <c:val>
            <c:numRef>
              <c:f>Sheet1!$D$2:$D$4</c:f>
              <c:numCache>
                <c:formatCode>General</c:formatCode>
                <c:ptCount val="3"/>
                <c:pt idx="0">
                  <c:v>96.2</c:v>
                </c:pt>
                <c:pt idx="1">
                  <c:v>93</c:v>
                </c:pt>
                <c:pt idx="2">
                  <c:v>86.5</c:v>
                </c:pt>
              </c:numCache>
            </c:numRef>
          </c:val>
        </c:ser>
        <c:ser>
          <c:idx val="3"/>
          <c:order val="3"/>
          <c:tx>
            <c:strRef>
              <c:f>Sheet1!$E$1</c:f>
              <c:strCache>
                <c:ptCount val="1"/>
                <c:pt idx="0">
                  <c:v>2015  National</c:v>
                </c:pt>
              </c:strCache>
            </c:strRef>
          </c:tx>
          <c:cat>
            <c:strRef>
              <c:f>Sheet1!$A$2:$A$4</c:f>
              <c:strCache>
                <c:ptCount val="3"/>
                <c:pt idx="0">
                  <c:v>EHUE</c:v>
                </c:pt>
                <c:pt idx="1">
                  <c:v>PRMS</c:v>
                </c:pt>
                <c:pt idx="2">
                  <c:v>PRHS</c:v>
                </c:pt>
              </c:strCache>
            </c:strRef>
          </c:cat>
          <c:val>
            <c:numRef>
              <c:f>Sheet1!$E$2:$E$4</c:f>
              <c:numCache>
                <c:formatCode>General</c:formatCode>
                <c:ptCount val="3"/>
                <c:pt idx="0">
                  <c:v>93.5</c:v>
                </c:pt>
                <c:pt idx="1">
                  <c:v>93.3</c:v>
                </c:pt>
                <c:pt idx="2">
                  <c:v>86.5</c:v>
                </c:pt>
              </c:numCache>
            </c:numRef>
          </c:val>
        </c:ser>
        <c:axId val="197845760"/>
        <c:axId val="197847296"/>
      </c:barChart>
      <c:catAx>
        <c:axId val="197845760"/>
        <c:scaling>
          <c:orientation val="minMax"/>
        </c:scaling>
        <c:axPos val="b"/>
        <c:numFmt formatCode="General" sourceLinked="1"/>
        <c:majorTickMark val="none"/>
        <c:tickLblPos val="nextTo"/>
        <c:crossAx val="197847296"/>
        <c:crosses val="autoZero"/>
        <c:auto val="1"/>
        <c:lblAlgn val="ctr"/>
        <c:lblOffset val="100"/>
      </c:catAx>
      <c:valAx>
        <c:axId val="197847296"/>
        <c:scaling>
          <c:orientation val="minMax"/>
          <c:max val="100"/>
          <c:min val="0"/>
        </c:scaling>
        <c:axPos val="l"/>
        <c:majorGridlines/>
        <c:title>
          <c:tx>
            <c:rich>
              <a:bodyPr/>
              <a:lstStyle/>
              <a:p>
                <a:pPr>
                  <a:defRPr/>
                </a:pPr>
                <a:r>
                  <a:rPr lang="en-US" dirty="0" smtClean="0"/>
                  <a:t>Percentage</a:t>
                </a:r>
                <a:endParaRPr lang="en-US" dirty="0"/>
              </a:p>
            </c:rich>
          </c:tx>
          <c:layout/>
        </c:title>
        <c:numFmt formatCode="General" sourceLinked="1"/>
        <c:majorTickMark val="none"/>
        <c:tickLblPos val="nextTo"/>
        <c:crossAx val="197845760"/>
        <c:crosses val="autoZero"/>
        <c:crossBetween val="between"/>
        <c:majorUnit val="20"/>
      </c:valAx>
      <c:dTable>
        <c:showHorzBorder val="1"/>
        <c:showVertBorder val="1"/>
        <c:showOutline val="1"/>
        <c:showKeys val="1"/>
      </c:dTable>
    </c:plotArea>
    <c:plotVisOnly val="1"/>
    <c:dispBlanksAs val="gap"/>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Sheet1!$B$1</c:f>
              <c:strCache>
                <c:ptCount val="1"/>
                <c:pt idx="0">
                  <c:v>2012-2013</c:v>
                </c:pt>
              </c:strCache>
            </c:strRef>
          </c:tx>
          <c:cat>
            <c:strRef>
              <c:f>Sheet1!$A$2:$A$4</c:f>
              <c:strCache>
                <c:ptCount val="3"/>
                <c:pt idx="0">
                  <c:v>EHUE</c:v>
                </c:pt>
                <c:pt idx="1">
                  <c:v>PRMS</c:v>
                </c:pt>
                <c:pt idx="2">
                  <c:v>PRHS</c:v>
                </c:pt>
              </c:strCache>
            </c:strRef>
          </c:cat>
          <c:val>
            <c:numRef>
              <c:f>Sheet1!$B$2:$B$4</c:f>
              <c:numCache>
                <c:formatCode>General</c:formatCode>
                <c:ptCount val="3"/>
                <c:pt idx="0">
                  <c:v>83.7</c:v>
                </c:pt>
                <c:pt idx="1">
                  <c:v>83.1</c:v>
                </c:pt>
                <c:pt idx="2">
                  <c:v>79.900000000000006</c:v>
                </c:pt>
              </c:numCache>
            </c:numRef>
          </c:val>
        </c:ser>
        <c:ser>
          <c:idx val="1"/>
          <c:order val="1"/>
          <c:tx>
            <c:strRef>
              <c:f>Sheet1!$C$1</c:f>
              <c:strCache>
                <c:ptCount val="1"/>
                <c:pt idx="0">
                  <c:v>2013-2014</c:v>
                </c:pt>
              </c:strCache>
            </c:strRef>
          </c:tx>
          <c:cat>
            <c:strRef>
              <c:f>Sheet1!$A$2:$A$4</c:f>
              <c:strCache>
                <c:ptCount val="3"/>
                <c:pt idx="0">
                  <c:v>EHUE</c:v>
                </c:pt>
                <c:pt idx="1">
                  <c:v>PRMS</c:v>
                </c:pt>
                <c:pt idx="2">
                  <c:v>PRHS</c:v>
                </c:pt>
              </c:strCache>
            </c:strRef>
          </c:cat>
          <c:val>
            <c:numRef>
              <c:f>Sheet1!$C$2:$C$4</c:f>
              <c:numCache>
                <c:formatCode>General</c:formatCode>
                <c:ptCount val="3"/>
                <c:pt idx="0">
                  <c:v>88</c:v>
                </c:pt>
                <c:pt idx="1">
                  <c:v>79.900000000000006</c:v>
                </c:pt>
                <c:pt idx="2">
                  <c:v>75.3</c:v>
                </c:pt>
              </c:numCache>
            </c:numRef>
          </c:val>
        </c:ser>
        <c:ser>
          <c:idx val="2"/>
          <c:order val="2"/>
          <c:tx>
            <c:strRef>
              <c:f>Sheet1!$D$1</c:f>
              <c:strCache>
                <c:ptCount val="1"/>
                <c:pt idx="0">
                  <c:v>2014-2015</c:v>
                </c:pt>
              </c:strCache>
            </c:strRef>
          </c:tx>
          <c:cat>
            <c:strRef>
              <c:f>Sheet1!$A$2:$A$4</c:f>
              <c:strCache>
                <c:ptCount val="3"/>
                <c:pt idx="0">
                  <c:v>EHUE</c:v>
                </c:pt>
                <c:pt idx="1">
                  <c:v>PRMS</c:v>
                </c:pt>
                <c:pt idx="2">
                  <c:v>PRHS</c:v>
                </c:pt>
              </c:strCache>
            </c:strRef>
          </c:cat>
          <c:val>
            <c:numRef>
              <c:f>Sheet1!$D$2:$D$4</c:f>
              <c:numCache>
                <c:formatCode>General</c:formatCode>
                <c:ptCount val="3"/>
                <c:pt idx="0">
                  <c:v>89.5</c:v>
                </c:pt>
                <c:pt idx="1">
                  <c:v>79</c:v>
                </c:pt>
                <c:pt idx="2">
                  <c:v>81</c:v>
                </c:pt>
              </c:numCache>
            </c:numRef>
          </c:val>
        </c:ser>
        <c:ser>
          <c:idx val="3"/>
          <c:order val="3"/>
          <c:tx>
            <c:strRef>
              <c:f>Sheet1!$E$1</c:f>
              <c:strCache>
                <c:ptCount val="1"/>
                <c:pt idx="0">
                  <c:v>2015  National</c:v>
                </c:pt>
              </c:strCache>
            </c:strRef>
          </c:tx>
          <c:cat>
            <c:strRef>
              <c:f>Sheet1!$A$2:$A$4</c:f>
              <c:strCache>
                <c:ptCount val="3"/>
                <c:pt idx="0">
                  <c:v>EHUE</c:v>
                </c:pt>
                <c:pt idx="1">
                  <c:v>PRMS</c:v>
                </c:pt>
                <c:pt idx="2">
                  <c:v>PRHS</c:v>
                </c:pt>
              </c:strCache>
            </c:strRef>
          </c:cat>
          <c:val>
            <c:numRef>
              <c:f>Sheet1!$E$2:$E$4</c:f>
              <c:numCache>
                <c:formatCode>General</c:formatCode>
                <c:ptCount val="3"/>
                <c:pt idx="0">
                  <c:v>87.8</c:v>
                </c:pt>
                <c:pt idx="1">
                  <c:v>81.7</c:v>
                </c:pt>
                <c:pt idx="2">
                  <c:v>81</c:v>
                </c:pt>
              </c:numCache>
            </c:numRef>
          </c:val>
        </c:ser>
        <c:axId val="199542272"/>
        <c:axId val="199543808"/>
      </c:barChart>
      <c:catAx>
        <c:axId val="199542272"/>
        <c:scaling>
          <c:orientation val="minMax"/>
        </c:scaling>
        <c:axPos val="b"/>
        <c:numFmt formatCode="General" sourceLinked="1"/>
        <c:majorTickMark val="none"/>
        <c:tickLblPos val="nextTo"/>
        <c:crossAx val="199543808"/>
        <c:crosses val="autoZero"/>
        <c:auto val="1"/>
        <c:lblAlgn val="ctr"/>
        <c:lblOffset val="100"/>
      </c:catAx>
      <c:valAx>
        <c:axId val="199543808"/>
        <c:scaling>
          <c:orientation val="minMax"/>
          <c:max val="100"/>
          <c:min val="0"/>
        </c:scaling>
        <c:axPos val="l"/>
        <c:majorGridlines/>
        <c:title>
          <c:tx>
            <c:rich>
              <a:bodyPr/>
              <a:lstStyle/>
              <a:p>
                <a:pPr>
                  <a:defRPr/>
                </a:pPr>
                <a:r>
                  <a:rPr lang="en-US" dirty="0" smtClean="0"/>
                  <a:t>Percentage</a:t>
                </a:r>
                <a:endParaRPr lang="en-US" dirty="0"/>
              </a:p>
            </c:rich>
          </c:tx>
          <c:layout/>
        </c:title>
        <c:numFmt formatCode="General" sourceLinked="1"/>
        <c:majorTickMark val="none"/>
        <c:tickLblPos val="nextTo"/>
        <c:crossAx val="199542272"/>
        <c:crosses val="autoZero"/>
        <c:crossBetween val="between"/>
        <c:majorUnit val="20"/>
      </c:valAx>
      <c:dTable>
        <c:showHorzBorder val="1"/>
        <c:showVertBorder val="1"/>
        <c:showOutline val="1"/>
        <c:showKeys val="1"/>
      </c:dTable>
    </c:plotArea>
    <c:plotVisOnly val="1"/>
    <c:dispBlanksAs val="gap"/>
  </c:chart>
  <c:txPr>
    <a:bodyPr/>
    <a:lstStyle/>
    <a:p>
      <a:pPr>
        <a:defRPr sz="1800"/>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C686A7F-5A80-4126-99E0-CD04676022EA}" type="datetimeFigureOut">
              <a:rPr lang="en-US" smtClean="0"/>
              <a:pPr/>
              <a:t>3/24/2016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6756ECD-4E7D-4138-87E2-4199F0FFC8BC}" type="slidenum">
              <a:rPr lang="en-US" smtClean="0"/>
              <a:pPr/>
              <a:t>‹#›</a:t>
            </a:fld>
            <a:endParaRPr lang="en-US"/>
          </a:p>
        </p:txBody>
      </p:sp>
    </p:spTree>
    <p:extLst>
      <p:ext uri="{BB962C8B-B14F-4D97-AF65-F5344CB8AC3E}">
        <p14:creationId xmlns:p14="http://schemas.microsoft.com/office/powerpoint/2010/main" xmlns="" val="36875987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512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F3EFBEB-02C1-49B4-91D2-FBD38FC4C563}" type="slidenum">
              <a:rPr lang="en-US" smtClean="0"/>
              <a:pPr/>
              <a:t>2</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3254613-2BDB-4639-A49E-CA217038FEB5}" type="slidenum">
              <a:rPr lang="en-US" smtClean="0"/>
              <a:pPr/>
              <a:t>16</a:t>
            </a:fld>
            <a:endParaRPr lang="en-US"/>
          </a:p>
        </p:txBody>
      </p:sp>
    </p:spTree>
    <p:extLst>
      <p:ext uri="{BB962C8B-B14F-4D97-AF65-F5344CB8AC3E}">
        <p14:creationId xmlns:p14="http://schemas.microsoft.com/office/powerpoint/2010/main" xmlns="" val="18668752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3254613-2BDB-4639-A49E-CA217038FEB5}" type="slidenum">
              <a:rPr lang="en-US" smtClean="0"/>
              <a:pPr/>
              <a:t>17</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0000" lnSpcReduction="20000"/>
          </a:bodyPr>
          <a:lstStyle/>
          <a:p>
            <a:pPr eaLnBrk="1" hangingPunct="1"/>
            <a:endParaRPr lang="en-US" dirty="0"/>
          </a:p>
        </p:txBody>
      </p:sp>
      <p:sp>
        <p:nvSpPr>
          <p:cNvPr id="4" name="Slide Number Placeholder 3"/>
          <p:cNvSpPr>
            <a:spLocks noGrp="1"/>
          </p:cNvSpPr>
          <p:nvPr>
            <p:ph type="sldNum" sz="quarter" idx="10"/>
          </p:nvPr>
        </p:nvSpPr>
        <p:spPr/>
        <p:txBody>
          <a:bodyPr/>
          <a:lstStyle/>
          <a:p>
            <a:fld id="{E6756ECD-4E7D-4138-87E2-4199F0FFC8BC}" type="slidenum">
              <a:rPr lang="en-US" smtClean="0"/>
              <a:pPr/>
              <a:t>18</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9283E7B-D956-4329-84D5-D457EEB40F52}" type="slidenum">
              <a:rPr lang="en-US" smtClean="0"/>
              <a:pPr/>
              <a:t>19</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9283E7B-D956-4329-84D5-D457EEB40F52}" type="slidenum">
              <a:rPr lang="en-US" smtClean="0"/>
              <a:pPr/>
              <a:t>20</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9283E7B-D956-4329-84D5-D457EEB40F52}" type="slidenum">
              <a:rPr lang="en-US" smtClean="0"/>
              <a:pPr/>
              <a:t>21</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3254613-2BDB-4639-A49E-CA217038FEB5}" type="slidenum">
              <a:rPr lang="en-US" smtClean="0"/>
              <a:pPr/>
              <a:t>27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512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F3EFBEB-02C1-49B4-91D2-FBD38FC4C563}" type="slidenum">
              <a:rPr lang="en-US" smtClean="0"/>
              <a:pPr/>
              <a:t>3</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6756ECD-4E7D-4138-87E2-4199F0FFC8BC}"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A57C7A9-2AA4-4CBA-BED3-1DD7E5C71761}" type="slidenum">
              <a:rPr lang="en-US" smtClean="0"/>
              <a:pPr>
                <a:defRPr/>
              </a:pPr>
              <a:t>8</a:t>
            </a:fld>
            <a:endParaRPr lang="en-US" dirty="0"/>
          </a:p>
        </p:txBody>
      </p:sp>
    </p:spTree>
    <p:extLst>
      <p:ext uri="{BB962C8B-B14F-4D97-AF65-F5344CB8AC3E}">
        <p14:creationId xmlns:p14="http://schemas.microsoft.com/office/powerpoint/2010/main" xmlns="" val="6245067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A57C7A9-2AA4-4CBA-BED3-1DD7E5C71761}" type="slidenum">
              <a:rPr lang="en-US" smtClean="0"/>
              <a:pPr>
                <a:defRPr/>
              </a:pPr>
              <a:t>9</a:t>
            </a:fld>
            <a:endParaRPr lang="en-US" dirty="0"/>
          </a:p>
        </p:txBody>
      </p:sp>
    </p:spTree>
    <p:extLst>
      <p:ext uri="{BB962C8B-B14F-4D97-AF65-F5344CB8AC3E}">
        <p14:creationId xmlns:p14="http://schemas.microsoft.com/office/powerpoint/2010/main" xmlns="" val="22386295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A57C7A9-2AA4-4CBA-BED3-1DD7E5C71761}" type="slidenum">
              <a:rPr lang="en-US" smtClean="0"/>
              <a:pPr>
                <a:defRPr/>
              </a:pPr>
              <a:t>10</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6756ECD-4E7D-4138-87E2-4199F0FFC8BC}" type="slidenum">
              <a:rPr lang="en-US" smtClean="0"/>
              <a:pPr/>
              <a:t>12</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6756ECD-4E7D-4138-87E2-4199F0FFC8BC}" type="slidenum">
              <a:rPr lang="en-US" smtClean="0"/>
              <a:pPr/>
              <a:t>13</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6756ECD-4E7D-4138-87E2-4199F0FFC8BC}"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Green without tree.jpg"/>
          <p:cNvPicPr>
            <a:picLocks noChangeAspect="1"/>
          </p:cNvPicPr>
          <p:nvPr userDrawn="1"/>
        </p:nvPicPr>
        <p:blipFill>
          <a:blip r:embed="rId2" cstate="print"/>
          <a:stretch>
            <a:fillRect/>
          </a:stretch>
        </p:blipFill>
        <p:spPr>
          <a:xfrm>
            <a:off x="0" y="0"/>
            <a:ext cx="9144000" cy="6858000"/>
          </a:xfrm>
          <a:prstGeom prst="rect">
            <a:avLst/>
          </a:prstGeom>
        </p:spPr>
      </p:pic>
      <p:sp>
        <p:nvSpPr>
          <p:cNvPr id="2" name="Title 1"/>
          <p:cNvSpPr>
            <a:spLocks noGrp="1"/>
          </p:cNvSpPr>
          <p:nvPr>
            <p:ph type="ctrTitle"/>
          </p:nvPr>
        </p:nvSpPr>
        <p:spPr>
          <a:xfrm>
            <a:off x="685800" y="152400"/>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3733800" y="3276600"/>
            <a:ext cx="5257800" cy="12192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56BE5EC-E0D6-445E-B9B4-CE3B5157C885}" type="datetimeFigureOut">
              <a:rPr lang="en-US" smtClean="0"/>
              <a:pPr/>
              <a:t>3/24/2016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D60898-8ACE-4E98-BE74-C04B594B9B1E}" type="slidenum">
              <a:rPr lang="en-US" smtClean="0"/>
              <a:pPr/>
              <a:t>‹#›</a:t>
            </a:fld>
            <a:endParaRPr lang="en-US"/>
          </a:p>
        </p:txBody>
      </p:sp>
      <p:pic>
        <p:nvPicPr>
          <p:cNvPr id="18" name="Picture 17"/>
          <p:cNvPicPr>
            <a:picLocks noGrp="1" noChangeAspect="1" noChangeArrowheads="1"/>
          </p:cNvPicPr>
          <p:nvPr userDrawn="1"/>
        </p:nvPicPr>
        <p:blipFill>
          <a:blip r:embed="rId3" cstate="print">
            <a:extLst>
              <a:ext uri="{28A0092B-C50C-407E-A947-70E740481C1C}">
                <a14:useLocalDpi xmlns:a14="http://schemas.microsoft.com/office/drawing/2010/main" xmlns="" val="0"/>
              </a:ext>
            </a:extLst>
          </a:blip>
          <a:stretch>
            <a:fillRect/>
          </a:stretch>
        </p:blipFill>
        <p:spPr bwMode="auto">
          <a:xfrm>
            <a:off x="457200" y="2438400"/>
            <a:ext cx="3048000" cy="304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Pine-Richland School District</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D60898-8ACE-4E98-BE74-C04B594B9B1E}" type="slidenum">
              <a:rPr lang="en-US" smtClean="0"/>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Green without tree.jpg"/>
          <p:cNvPicPr>
            <a:picLocks noChangeAspect="1"/>
          </p:cNvPicPr>
          <p:nvPr userDrawn="1"/>
        </p:nvPicPr>
        <p:blipFill>
          <a:blip r:embed="rId4" cstate="print"/>
          <a:srcRect b="52632"/>
          <a:stretch>
            <a:fillRect/>
          </a:stretch>
        </p:blipFill>
        <p:spPr>
          <a:xfrm>
            <a:off x="0" y="0"/>
            <a:ext cx="9144000" cy="2057400"/>
          </a:xfrm>
          <a:prstGeom prst="rect">
            <a:avLst/>
          </a:prstGeom>
        </p:spPr>
      </p:pic>
      <p:sp>
        <p:nvSpPr>
          <p:cNvPr id="2" name="Title Placeholder 1"/>
          <p:cNvSpPr>
            <a:spLocks noGrp="1"/>
          </p:cNvSpPr>
          <p:nvPr>
            <p:ph type="title"/>
          </p:nvPr>
        </p:nvSpPr>
        <p:spPr>
          <a:xfrm>
            <a:off x="457200" y="76200"/>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722437"/>
            <a:ext cx="8229600" cy="44497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400800"/>
            <a:ext cx="2133600" cy="32067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Pine-Richland School District</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D60898-8ACE-4E98-BE74-C04B594B9B1E}" type="slidenum">
              <a:rPr lang="en-US" smtClean="0"/>
              <a:pPr/>
              <a:t>‹#›</a:t>
            </a:fld>
            <a:endParaRPr lang="en-US"/>
          </a:p>
        </p:txBody>
      </p:sp>
      <p:grpSp>
        <p:nvGrpSpPr>
          <p:cNvPr id="8" name="Group 7"/>
          <p:cNvGrpSpPr>
            <a:grpSpLocks noChangeAspect="1"/>
          </p:cNvGrpSpPr>
          <p:nvPr userDrawn="1"/>
        </p:nvGrpSpPr>
        <p:grpSpPr bwMode="auto">
          <a:xfrm>
            <a:off x="7696200" y="5410200"/>
            <a:ext cx="1371600" cy="1371600"/>
            <a:chOff x="1446" y="1446"/>
            <a:chExt cx="2160" cy="2160"/>
          </a:xfrm>
        </p:grpSpPr>
        <p:sp>
          <p:nvSpPr>
            <p:cNvPr id="9" name="AutoShape 16"/>
            <p:cNvSpPr>
              <a:spLocks noChangeAspect="1" noChangeArrowheads="1"/>
            </p:cNvSpPr>
            <p:nvPr userDrawn="1"/>
          </p:nvSpPr>
          <p:spPr bwMode="auto">
            <a:xfrm>
              <a:off x="1446" y="1446"/>
              <a:ext cx="2160" cy="21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grpSp>
          <p:nvGrpSpPr>
            <p:cNvPr id="10" name="Group 21"/>
            <p:cNvGrpSpPr>
              <a:grpSpLocks/>
            </p:cNvGrpSpPr>
            <p:nvPr userDrawn="1"/>
          </p:nvGrpSpPr>
          <p:grpSpPr bwMode="auto">
            <a:xfrm>
              <a:off x="1446" y="1446"/>
              <a:ext cx="2160" cy="2160"/>
              <a:chOff x="1446" y="1446"/>
              <a:chExt cx="2160" cy="2160"/>
            </a:xfrm>
          </p:grpSpPr>
          <p:sp>
            <p:nvSpPr>
              <p:cNvPr id="11" name="Oval 10"/>
              <p:cNvSpPr>
                <a:spLocks noChangeArrowheads="1"/>
              </p:cNvSpPr>
              <p:nvPr userDrawn="1"/>
            </p:nvSpPr>
            <p:spPr bwMode="auto">
              <a:xfrm>
                <a:off x="1550" y="1561"/>
                <a:ext cx="1958" cy="1958"/>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grpSp>
            <p:nvGrpSpPr>
              <p:cNvPr id="12" name="Group 23"/>
              <p:cNvGrpSpPr>
                <a:grpSpLocks/>
              </p:cNvGrpSpPr>
              <p:nvPr userDrawn="1"/>
            </p:nvGrpSpPr>
            <p:grpSpPr bwMode="auto">
              <a:xfrm>
                <a:off x="1446" y="1446"/>
                <a:ext cx="2160" cy="2160"/>
                <a:chOff x="1446" y="1446"/>
                <a:chExt cx="2160" cy="2160"/>
              </a:xfrm>
            </p:grpSpPr>
            <p:grpSp>
              <p:nvGrpSpPr>
                <p:cNvPr id="13" name="Group 24"/>
                <p:cNvGrpSpPr>
                  <a:grpSpLocks/>
                </p:cNvGrpSpPr>
                <p:nvPr userDrawn="1"/>
              </p:nvGrpSpPr>
              <p:grpSpPr bwMode="auto">
                <a:xfrm>
                  <a:off x="1446" y="1446"/>
                  <a:ext cx="2160" cy="2160"/>
                  <a:chOff x="1446" y="1446"/>
                  <a:chExt cx="2160" cy="2160"/>
                </a:xfrm>
              </p:grpSpPr>
              <p:pic>
                <p:nvPicPr>
                  <p:cNvPr id="15" name="Picture 14" descr="Tree Books 1"/>
                  <p:cNvPicPr>
                    <a:picLocks noChangeAspect="1" noChangeArrowheads="1"/>
                  </p:cNvPicPr>
                  <p:nvPr userDrawn="1"/>
                </p:nvPicPr>
                <p:blipFill>
                  <a:blip r:embed="rId5" cstate="print">
                    <a:extLst>
                      <a:ext uri="{28A0092B-C50C-407E-A947-70E740481C1C}">
                        <a14:useLocalDpi xmlns:a14="http://schemas.microsoft.com/office/drawing/2010/main" xmlns="" val="0"/>
                      </a:ext>
                    </a:extLst>
                  </a:blip>
                  <a:srcRect/>
                  <a:stretch>
                    <a:fillRect/>
                  </a:stretch>
                </p:blipFill>
                <p:spPr bwMode="auto">
                  <a:xfrm>
                    <a:off x="1926" y="1878"/>
                    <a:ext cx="1169" cy="1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6" name="AutoShape 22"/>
                  <p:cNvSpPr>
                    <a:spLocks noChangeArrowheads="1"/>
                  </p:cNvSpPr>
                  <p:nvPr userDrawn="1"/>
                </p:nvSpPr>
                <p:spPr bwMode="auto">
                  <a:xfrm>
                    <a:off x="1446" y="1446"/>
                    <a:ext cx="2160" cy="2160"/>
                  </a:xfrm>
                  <a:custGeom>
                    <a:avLst/>
                    <a:gdLst>
                      <a:gd name="G0" fmla="+- 2780 0 0"/>
                      <a:gd name="G1" fmla="+- 21600 0 2780"/>
                      <a:gd name="G2" fmla="+- 21600 0 278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780" y="10800"/>
                        </a:moveTo>
                        <a:cubicBezTo>
                          <a:pt x="2780" y="15229"/>
                          <a:pt x="6371" y="18820"/>
                          <a:pt x="10800" y="18820"/>
                        </a:cubicBezTo>
                        <a:cubicBezTo>
                          <a:pt x="15229" y="18820"/>
                          <a:pt x="18820" y="15229"/>
                          <a:pt x="18820" y="10800"/>
                        </a:cubicBezTo>
                        <a:cubicBezTo>
                          <a:pt x="18820" y="6371"/>
                          <a:pt x="15229" y="2780"/>
                          <a:pt x="10800" y="2780"/>
                        </a:cubicBezTo>
                        <a:cubicBezTo>
                          <a:pt x="6371" y="2780"/>
                          <a:pt x="2780" y="6371"/>
                          <a:pt x="2780" y="10800"/>
                        </a:cubicBezTo>
                        <a:close/>
                      </a:path>
                    </a:pathLst>
                  </a:custGeom>
                  <a:solidFill>
                    <a:srgbClr val="EBEBFF"/>
                  </a:solidFill>
                  <a:ln w="6350" cap="rnd" algn="ctr">
                    <a:solidFill>
                      <a:srgbClr val="336699"/>
                    </a:solidFill>
                    <a:prstDash val="sysDot"/>
                    <a:round/>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vert="horz" wrap="square" lIns="0" tIns="45720" rIns="0" bIns="45720" numCol="1" anchor="ctr"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grpSp>
            <p:sp>
              <p:nvSpPr>
                <p:cNvPr id="14" name="WordArt 23"/>
                <p:cNvSpPr>
                  <a:spLocks noChangeArrowheads="1" noChangeShapeType="1" noTextEdit="1"/>
                </p:cNvSpPr>
                <p:nvPr userDrawn="1"/>
              </p:nvSpPr>
              <p:spPr bwMode="auto">
                <a:xfrm rot="2162171">
                  <a:off x="1590" y="1604"/>
                  <a:ext cx="1848" cy="1848"/>
                </a:xfrm>
                <a:prstGeom prst="rect">
                  <a:avLst/>
                </a:prstGeom>
                <a:extLst>
                  <a:ext uri="{91240B29-F687-4F45-9708-019B960494DF}">
                    <a14:hiddenLine xmlns:a14="http://schemas.microsoft.com/office/drawing/2010/main" xmlns="" w="9525" cap="sq">
                      <a:solidFill>
                        <a:srgbClr val="000000"/>
                      </a:solidFill>
                      <a:round/>
                      <a:headEnd type="none" w="sm" len="sm"/>
                      <a:tailEnd type="none" w="sm" len="sm"/>
                    </a14:hiddenLine>
                  </a:ext>
                  <a:ext uri="{AF507438-7753-43E0-B8FC-AC1667EBCBE1}">
                    <a14:hiddenEffects xmlns:a14="http://schemas.microsoft.com/office/drawing/2010/main" xmlns="">
                      <a:effectLst/>
                    </a14:hiddenEffects>
                  </a:ext>
                </a:extLst>
              </p:spPr>
              <p:txBody>
                <a:bodyPr spcFirstLastPara="1" wrap="none" numCol="1" fromWordArt="1">
                  <a:prstTxWarp prst="textCircle">
                    <a:avLst>
                      <a:gd name="adj" fmla="val 10860000"/>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a:buNone/>
                  </a:pPr>
                  <a:r>
                    <a:rPr lang="en-US" sz="1400" kern="10" spc="0" smtClean="0">
                      <a:ln>
                        <a:noFill/>
                      </a:ln>
                      <a:solidFill>
                        <a:srgbClr val="000000"/>
                      </a:solidFill>
                      <a:effectLst/>
                      <a:latin typeface="Arial Black"/>
                    </a:rPr>
                    <a:t>     Community     Family         Peers             Learning at School     School Culture</a:t>
                  </a:r>
                  <a:endParaRPr lang="en-US" sz="1400" kern="10" spc="0">
                    <a:ln>
                      <a:noFill/>
                    </a:ln>
                    <a:solidFill>
                      <a:srgbClr val="000000"/>
                    </a:solidFill>
                    <a:effectLst/>
                    <a:latin typeface="Arial Black"/>
                  </a:endParaRPr>
                </a:p>
              </p:txBody>
            </p:sp>
          </p:grpSp>
        </p:grpSp>
      </p:gr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txStyles>
    <p:titleStyle>
      <a:lvl1pPr algn="ctr" defTabSz="914400" rtl="0" eaLnBrk="1" latinLnBrk="0" hangingPunct="1">
        <a:spcBef>
          <a:spcPct val="0"/>
        </a:spcBef>
        <a:buNone/>
        <a:defRPr sz="36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www.ted.com/talks/angela_lee_duckworth_the_key_to_success_grit?language=en"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apa.org/helpcenter/bounce.aspx" TargetMode="External"/><Relationship Id="rId2" Type="http://schemas.openxmlformats.org/officeDocument/2006/relationships/hyperlink" Target="http://www.apa.org/helpcenter/road-resilience.aspx" TargetMode="External"/><Relationship Id="rId1" Type="http://schemas.openxmlformats.org/officeDocument/2006/relationships/slideLayout" Target="../slideLayouts/slideLayout2.xml"/><Relationship Id="rId5" Type="http://schemas.openxmlformats.org/officeDocument/2006/relationships/hyperlink" Target="http://resiliencyinitiatives.com/" TargetMode="External"/><Relationship Id="rId4" Type="http://schemas.openxmlformats.org/officeDocument/2006/relationships/hyperlink" Target="http://www.nasponline.org/"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2575"/>
            <a:ext cx="7772400" cy="1470025"/>
          </a:xfrm>
        </p:spPr>
        <p:txBody>
          <a:bodyPr>
            <a:normAutofit/>
          </a:bodyPr>
          <a:lstStyle/>
          <a:p>
            <a:r>
              <a:rPr lang="en-US" sz="4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Respect, Relationships and Resiliency </a:t>
            </a:r>
            <a:endParaRPr lang="en-US" sz="4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Subtitle 2"/>
          <p:cNvSpPr>
            <a:spLocks noGrp="1"/>
          </p:cNvSpPr>
          <p:nvPr>
            <p:ph type="subTitle" idx="1"/>
          </p:nvPr>
        </p:nvSpPr>
        <p:spPr>
          <a:xfrm>
            <a:off x="3733800" y="3276600"/>
            <a:ext cx="5334000" cy="1447800"/>
          </a:xfrm>
        </p:spPr>
        <p:txBody>
          <a:bodyPr>
            <a:normAutofit/>
          </a:bodyPr>
          <a:lstStyle/>
          <a:p>
            <a:pPr algn="l"/>
            <a:r>
              <a:rPr lang="en-US" b="1" dirty="0" smtClean="0">
                <a:solidFill>
                  <a:schemeClr val="tx1"/>
                </a:solidFill>
              </a:rPr>
              <a:t>Pine-Richland School District </a:t>
            </a:r>
          </a:p>
          <a:p>
            <a:pPr algn="l">
              <a:spcBef>
                <a:spcPts val="1800"/>
              </a:spcBef>
            </a:pPr>
            <a:r>
              <a:rPr lang="en-US" sz="2600" dirty="0" smtClean="0">
                <a:solidFill>
                  <a:schemeClr val="tx1"/>
                </a:solidFill>
              </a:rPr>
              <a:t>Presented by: Maura L. </a:t>
            </a:r>
            <a:r>
              <a:rPr lang="en-US" sz="2600" dirty="0" err="1" smtClean="0">
                <a:solidFill>
                  <a:schemeClr val="tx1"/>
                </a:solidFill>
              </a:rPr>
              <a:t>Paczan</a:t>
            </a:r>
            <a:r>
              <a:rPr lang="en-US" sz="2600" dirty="0" smtClean="0">
                <a:solidFill>
                  <a:schemeClr val="tx1"/>
                </a:solidFill>
              </a:rPr>
              <a:t>, Ph.D. </a:t>
            </a:r>
          </a:p>
          <a:p>
            <a:pPr algn="l"/>
            <a:endParaRPr lang="en-US" sz="3000" dirty="0">
              <a:solidFill>
                <a:schemeClr val="tx1"/>
              </a:solidFill>
            </a:endParaRPr>
          </a:p>
        </p:txBody>
      </p:sp>
      <p:sp>
        <p:nvSpPr>
          <p:cNvPr id="4" name="Subtitle 2"/>
          <p:cNvSpPr txBox="1">
            <a:spLocks/>
          </p:cNvSpPr>
          <p:nvPr/>
        </p:nvSpPr>
        <p:spPr>
          <a:xfrm>
            <a:off x="5410200" y="5638800"/>
            <a:ext cx="3657600" cy="1066800"/>
          </a:xfrm>
          <a:prstGeom prst="rect">
            <a:avLst/>
          </a:prstGeom>
        </p:spPr>
        <p:txBody>
          <a:bodyPr vert="horz" lIns="91440" tIns="45720" rIns="91440" bIns="45720" rtlCol="0">
            <a:norm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tab pos="1371600" algn="l"/>
              </a:tabLst>
              <a:defRPr/>
            </a:pPr>
            <a:endParaRPr kumimoji="0" lang="en-US" sz="30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8042275" cy="1443037"/>
          </a:xfrm>
        </p:spPr>
        <p:txBody>
          <a:bodyPr>
            <a:normAutofit/>
          </a:bodyPr>
          <a:lstStyle/>
          <a:p>
            <a:r>
              <a:rPr lang="en-US" b="1" dirty="0" smtClean="0">
                <a:solidFill>
                  <a:schemeClr val="bg1"/>
                </a:solidFill>
              </a:rPr>
              <a:t>External Strength:  Community </a:t>
            </a:r>
            <a:endParaRPr lang="en-US" b="1" dirty="0">
              <a:solidFill>
                <a:schemeClr val="bg1"/>
              </a:solidFill>
            </a:endParaRPr>
          </a:p>
        </p:txBody>
      </p:sp>
      <p:sp>
        <p:nvSpPr>
          <p:cNvPr id="4" name="Content Placeholder 3"/>
          <p:cNvSpPr>
            <a:spLocks noGrp="1"/>
          </p:cNvSpPr>
          <p:nvPr>
            <p:ph idx="1"/>
          </p:nvPr>
        </p:nvSpPr>
        <p:spPr>
          <a:xfrm>
            <a:off x="838200" y="2068512"/>
            <a:ext cx="7467600" cy="4332288"/>
          </a:xfrm>
        </p:spPr>
        <p:txBody>
          <a:bodyPr>
            <a:normAutofit/>
          </a:bodyPr>
          <a:lstStyle/>
          <a:p>
            <a:pPr>
              <a:buFont typeface="Arial" pitchFamily="34" charset="0"/>
              <a:buChar char="•"/>
            </a:pPr>
            <a:r>
              <a:rPr lang="en-US" sz="2200" b="1" dirty="0" smtClean="0">
                <a:solidFill>
                  <a:schemeClr val="tx1"/>
                </a:solidFill>
              </a:rPr>
              <a:t>Neighborhood Boundaries:  </a:t>
            </a:r>
            <a:r>
              <a:rPr lang="en-US" sz="2200" dirty="0" smtClean="0">
                <a:solidFill>
                  <a:schemeClr val="tx1"/>
                </a:solidFill>
              </a:rPr>
              <a:t>Strong parental commitment to neighborhood, school attendance areas, and neighborhood organizations</a:t>
            </a:r>
          </a:p>
          <a:p>
            <a:pPr>
              <a:spcBef>
                <a:spcPts val="1200"/>
              </a:spcBef>
              <a:buFont typeface="Arial" pitchFamily="34" charset="0"/>
              <a:buChar char="•"/>
            </a:pPr>
            <a:r>
              <a:rPr lang="en-US" sz="2200" b="1" dirty="0" smtClean="0">
                <a:solidFill>
                  <a:schemeClr val="tx1"/>
                </a:solidFill>
              </a:rPr>
              <a:t>Adult Relationships:  </a:t>
            </a:r>
            <a:r>
              <a:rPr lang="en-US" sz="2200" dirty="0" smtClean="0">
                <a:solidFill>
                  <a:schemeClr val="tx1"/>
                </a:solidFill>
              </a:rPr>
              <a:t>Viable church groups, community sport leagues, and community centers</a:t>
            </a:r>
          </a:p>
          <a:p>
            <a:pPr>
              <a:spcBef>
                <a:spcPts val="1200"/>
              </a:spcBef>
              <a:buFont typeface="Arial" pitchFamily="34" charset="0"/>
              <a:buChar char="•"/>
            </a:pPr>
            <a:r>
              <a:rPr lang="en-US" sz="2200" b="1" dirty="0" smtClean="0">
                <a:solidFill>
                  <a:schemeClr val="tx1"/>
                </a:solidFill>
              </a:rPr>
              <a:t>Community Values Youth:  </a:t>
            </a:r>
            <a:r>
              <a:rPr lang="en-US" sz="2200" dirty="0" smtClean="0">
                <a:solidFill>
                  <a:schemeClr val="tx1"/>
                </a:solidFill>
              </a:rPr>
              <a:t>Parks, recreation,  sports, nature, healthy life styles, medical services, churches, community centers, the Alliance for Safe and Drug Free Children, and mental health agencies</a:t>
            </a:r>
          </a:p>
          <a:p>
            <a:pPr>
              <a:spcBef>
                <a:spcPts val="1200"/>
              </a:spcBef>
              <a:buFont typeface="Arial" pitchFamily="34" charset="0"/>
              <a:buChar char="•"/>
            </a:pPr>
            <a:r>
              <a:rPr lang="en-US" sz="2200" b="1" dirty="0" smtClean="0">
                <a:solidFill>
                  <a:schemeClr val="tx1"/>
                </a:solidFill>
              </a:rPr>
              <a:t>Caring Neighborhoods:  </a:t>
            </a:r>
            <a:r>
              <a:rPr lang="en-US" sz="2200" dirty="0" smtClean="0">
                <a:solidFill>
                  <a:schemeClr val="tx1"/>
                </a:solidFill>
              </a:rPr>
              <a:t>Supportive neighborhoods and neighborhood identities </a:t>
            </a:r>
            <a:endParaRPr lang="en-US" sz="2200" dirty="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8042275" cy="1143000"/>
          </a:xfrm>
        </p:spPr>
        <p:txBody>
          <a:bodyPr>
            <a:normAutofit/>
          </a:bodyPr>
          <a:lstStyle/>
          <a:p>
            <a:r>
              <a:rPr lang="en-US" b="1" dirty="0" smtClean="0">
                <a:solidFill>
                  <a:schemeClr val="bg1"/>
                </a:solidFill>
              </a:rPr>
              <a:t>External Strength:  Family</a:t>
            </a:r>
            <a:endParaRPr lang="en-US" b="1" dirty="0">
              <a:solidFill>
                <a:schemeClr val="bg1"/>
              </a:solidFill>
            </a:endParaRPr>
          </a:p>
        </p:txBody>
      </p:sp>
      <p:sp>
        <p:nvSpPr>
          <p:cNvPr id="6" name="Content Placeholder 5"/>
          <p:cNvSpPr>
            <a:spLocks noGrp="1"/>
          </p:cNvSpPr>
          <p:nvPr>
            <p:ph idx="1"/>
          </p:nvPr>
        </p:nvSpPr>
        <p:spPr>
          <a:xfrm>
            <a:off x="838200" y="2133600"/>
            <a:ext cx="7467600" cy="4237038"/>
          </a:xfrm>
        </p:spPr>
        <p:txBody>
          <a:bodyPr/>
          <a:lstStyle/>
          <a:p>
            <a:pPr>
              <a:buFont typeface="Arial" pitchFamily="34" charset="0"/>
              <a:buChar char="•"/>
            </a:pPr>
            <a:r>
              <a:rPr lang="en-US" sz="2400" b="1" dirty="0" smtClean="0">
                <a:solidFill>
                  <a:schemeClr val="tx1"/>
                </a:solidFill>
              </a:rPr>
              <a:t>Caring Families:  </a:t>
            </a:r>
            <a:r>
              <a:rPr lang="en-US" sz="2400" dirty="0" smtClean="0">
                <a:solidFill>
                  <a:schemeClr val="tx1"/>
                </a:solidFill>
              </a:rPr>
              <a:t>Supportive families, strong attendance at school events, parents initiate contact  with school staff </a:t>
            </a:r>
          </a:p>
          <a:p>
            <a:pPr>
              <a:spcBef>
                <a:spcPts val="1800"/>
              </a:spcBef>
              <a:buFont typeface="Arial" pitchFamily="34" charset="0"/>
              <a:buChar char="•"/>
            </a:pPr>
            <a:r>
              <a:rPr lang="en-US" sz="2400" b="1" dirty="0" smtClean="0">
                <a:solidFill>
                  <a:schemeClr val="tx1"/>
                </a:solidFill>
              </a:rPr>
              <a:t>Family Communication:</a:t>
            </a:r>
            <a:r>
              <a:rPr lang="en-US" sz="2400" dirty="0" smtClean="0">
                <a:solidFill>
                  <a:schemeClr val="tx1"/>
                </a:solidFill>
              </a:rPr>
              <a:t>  Electronic, hard copy , and face-to-face communication with school </a:t>
            </a:r>
          </a:p>
          <a:p>
            <a:pPr>
              <a:spcBef>
                <a:spcPts val="1800"/>
              </a:spcBef>
              <a:buFont typeface="Arial" pitchFamily="34" charset="0"/>
              <a:buChar char="•"/>
            </a:pPr>
            <a:r>
              <a:rPr lang="en-US" sz="2400" b="1" dirty="0" smtClean="0">
                <a:solidFill>
                  <a:schemeClr val="tx1"/>
                </a:solidFill>
              </a:rPr>
              <a:t>Adult Family Members as Role Models:</a:t>
            </a:r>
            <a:r>
              <a:rPr lang="en-US" sz="2400" dirty="0" smtClean="0">
                <a:solidFill>
                  <a:schemeClr val="tx1"/>
                </a:solidFill>
              </a:rPr>
              <a:t>  Students follow parents’ footsteps;  parents serve as coaches,  group leaders, volunteers,  and members of PTOs and School Board </a:t>
            </a:r>
          </a:p>
          <a:p>
            <a:endParaRPr lang="en-US" sz="16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bg1"/>
                </a:solidFill>
              </a:rPr>
              <a:t>External Strength: Family </a:t>
            </a:r>
            <a:endParaRPr lang="en-US" b="1" dirty="0">
              <a:solidFill>
                <a:schemeClr val="bg1"/>
              </a:solidFill>
            </a:endParaRPr>
          </a:p>
        </p:txBody>
      </p:sp>
      <p:sp>
        <p:nvSpPr>
          <p:cNvPr id="3" name="Content Placeholder 2"/>
          <p:cNvSpPr>
            <a:spLocks noGrp="1"/>
          </p:cNvSpPr>
          <p:nvPr>
            <p:ph idx="1"/>
          </p:nvPr>
        </p:nvSpPr>
        <p:spPr>
          <a:xfrm>
            <a:off x="457200" y="2057400"/>
            <a:ext cx="8229600" cy="4191000"/>
          </a:xfrm>
        </p:spPr>
        <p:txBody>
          <a:bodyPr/>
          <a:lstStyle/>
          <a:p>
            <a:pPr>
              <a:buFont typeface="Arial" pitchFamily="34" charset="0"/>
              <a:buChar char="•"/>
            </a:pPr>
            <a:r>
              <a:rPr lang="en-US" sz="2400" b="1" dirty="0" smtClean="0">
                <a:solidFill>
                  <a:schemeClr val="tx1"/>
                </a:solidFill>
              </a:rPr>
              <a:t>Family Support: </a:t>
            </a:r>
            <a:r>
              <a:rPr lang="en-US" sz="2400" dirty="0" smtClean="0">
                <a:solidFill>
                  <a:schemeClr val="tx1"/>
                </a:solidFill>
              </a:rPr>
              <a:t> Awareness of the academic, social and emotional needs of their children and initiation of communication with schools when issues arise</a:t>
            </a:r>
          </a:p>
          <a:p>
            <a:pPr>
              <a:spcBef>
                <a:spcPts val="1800"/>
              </a:spcBef>
              <a:buFont typeface="Arial" pitchFamily="34" charset="0"/>
              <a:buChar char="•"/>
            </a:pPr>
            <a:r>
              <a:rPr lang="en-US" sz="2400" b="1" dirty="0" smtClean="0">
                <a:solidFill>
                  <a:schemeClr val="tx1"/>
                </a:solidFill>
              </a:rPr>
              <a:t>Parental Role in Education</a:t>
            </a:r>
            <a:r>
              <a:rPr lang="en-US" sz="2400" dirty="0" smtClean="0">
                <a:solidFill>
                  <a:schemeClr val="tx1"/>
                </a:solidFill>
              </a:rPr>
              <a:t>:</a:t>
            </a:r>
            <a:r>
              <a:rPr lang="en-US" sz="2400" b="1" dirty="0" smtClean="0">
                <a:solidFill>
                  <a:schemeClr val="tx1"/>
                </a:solidFill>
              </a:rPr>
              <a:t>  </a:t>
            </a:r>
            <a:r>
              <a:rPr lang="en-US" sz="2400" dirty="0" smtClean="0">
                <a:solidFill>
                  <a:schemeClr val="tx1"/>
                </a:solidFill>
              </a:rPr>
              <a:t>Advocacy for their children and support for the education of all children through assistance in school services and programs, fundraising, strategic planning, booster organizations, and volunteering  </a:t>
            </a:r>
          </a:p>
          <a:p>
            <a:pPr>
              <a:spcBef>
                <a:spcPts val="1800"/>
              </a:spcBef>
              <a:buFont typeface="Arial" pitchFamily="34" charset="0"/>
              <a:buChar char="•"/>
            </a:pPr>
            <a:r>
              <a:rPr lang="en-US" sz="2400" b="1" dirty="0" smtClean="0">
                <a:solidFill>
                  <a:schemeClr val="tx1"/>
                </a:solidFill>
              </a:rPr>
              <a:t>High Expectations</a:t>
            </a:r>
            <a:r>
              <a:rPr lang="en-US" sz="2400" dirty="0" smtClean="0">
                <a:solidFill>
                  <a:schemeClr val="tx1"/>
                </a:solidFill>
              </a:rPr>
              <a:t>: </a:t>
            </a:r>
            <a:r>
              <a:rPr lang="en-US" sz="2400" b="1" dirty="0" smtClean="0">
                <a:solidFill>
                  <a:schemeClr val="tx1"/>
                </a:solidFill>
              </a:rPr>
              <a:t> </a:t>
            </a:r>
            <a:r>
              <a:rPr lang="en-US" sz="2400" dirty="0" smtClean="0">
                <a:solidFill>
                  <a:schemeClr val="tx1"/>
                </a:solidFill>
              </a:rPr>
              <a:t>For student learning, student behavior, and excellent schools</a:t>
            </a:r>
            <a:endParaRPr lang="en-US" sz="2400" b="1" dirty="0" smtClean="0">
              <a:solidFill>
                <a:schemeClr val="tx1"/>
              </a:solidFill>
            </a:endParaRPr>
          </a:p>
          <a:p>
            <a:endParaRPr lang="en-US" sz="2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bg1"/>
                </a:solidFill>
              </a:rPr>
              <a:t>External Strength:  Peers</a:t>
            </a:r>
            <a:endParaRPr lang="en-US" b="1" dirty="0">
              <a:solidFill>
                <a:schemeClr val="bg1"/>
              </a:solidFill>
            </a:endParaRPr>
          </a:p>
        </p:txBody>
      </p:sp>
      <p:sp>
        <p:nvSpPr>
          <p:cNvPr id="3" name="Content Placeholder 2"/>
          <p:cNvSpPr>
            <a:spLocks noGrp="1"/>
          </p:cNvSpPr>
          <p:nvPr>
            <p:ph idx="1"/>
          </p:nvPr>
        </p:nvSpPr>
        <p:spPr>
          <a:xfrm>
            <a:off x="838200" y="2286000"/>
            <a:ext cx="7467600" cy="3951288"/>
          </a:xfrm>
        </p:spPr>
        <p:txBody>
          <a:bodyPr>
            <a:normAutofit/>
          </a:bodyPr>
          <a:lstStyle/>
          <a:p>
            <a:pPr>
              <a:buFont typeface="Arial" pitchFamily="34" charset="0"/>
              <a:buChar char="•"/>
            </a:pPr>
            <a:r>
              <a:rPr lang="en-US" sz="2400" b="1" dirty="0" smtClean="0">
                <a:solidFill>
                  <a:schemeClr val="tx1"/>
                </a:solidFill>
              </a:rPr>
              <a:t>Positive Peer Relationships:  </a:t>
            </a:r>
            <a:r>
              <a:rPr lang="en-US" sz="2400" dirty="0" smtClean="0">
                <a:solidFill>
                  <a:schemeClr val="tx1"/>
                </a:solidFill>
              </a:rPr>
              <a:t>Bucket Fillers (K-3) program, Peer to Peer group, Best Buddies club, Ram Ambassadors group,  Student Leadership group, conflict resolution groups, bullying prevention and positive peer relationship programs</a:t>
            </a:r>
          </a:p>
          <a:p>
            <a:pPr>
              <a:spcBef>
                <a:spcPts val="1800"/>
              </a:spcBef>
              <a:buFont typeface="Arial" pitchFamily="34" charset="0"/>
              <a:buChar char="•"/>
            </a:pPr>
            <a:r>
              <a:rPr lang="en-US" sz="2400" b="1" dirty="0" smtClean="0">
                <a:solidFill>
                  <a:schemeClr val="tx1"/>
                </a:solidFill>
              </a:rPr>
              <a:t>Positive Peer Influence:  </a:t>
            </a:r>
            <a:r>
              <a:rPr lang="en-US" sz="2400" dirty="0" smtClean="0">
                <a:solidFill>
                  <a:schemeClr val="tx1"/>
                </a:solidFill>
              </a:rPr>
              <a:t>Groups and clubs mentioned above and opportunities for older students to travel to other schools to interact with younger students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bg1"/>
                </a:solidFill>
              </a:rPr>
              <a:t>External Strength:  Learning at School </a:t>
            </a:r>
            <a:endParaRPr lang="en-US" b="1" dirty="0">
              <a:solidFill>
                <a:schemeClr val="bg1"/>
              </a:solidFill>
            </a:endParaRPr>
          </a:p>
        </p:txBody>
      </p:sp>
      <p:sp>
        <p:nvSpPr>
          <p:cNvPr id="3" name="Content Placeholder 2"/>
          <p:cNvSpPr>
            <a:spLocks noGrp="1"/>
          </p:cNvSpPr>
          <p:nvPr>
            <p:ph idx="1"/>
          </p:nvPr>
        </p:nvSpPr>
        <p:spPr>
          <a:xfrm>
            <a:off x="838200" y="2144712"/>
            <a:ext cx="7467600" cy="3951288"/>
          </a:xfrm>
        </p:spPr>
        <p:txBody>
          <a:bodyPr>
            <a:normAutofit fontScale="92500"/>
          </a:bodyPr>
          <a:lstStyle/>
          <a:p>
            <a:pPr>
              <a:buFont typeface="Arial" pitchFamily="34" charset="0"/>
              <a:buChar char="•"/>
            </a:pPr>
            <a:r>
              <a:rPr lang="en-US" sz="2400" b="1" dirty="0" smtClean="0">
                <a:solidFill>
                  <a:schemeClr val="tx1"/>
                </a:solidFill>
              </a:rPr>
              <a:t>School Work: </a:t>
            </a:r>
            <a:r>
              <a:rPr lang="en-US" sz="2400" dirty="0" smtClean="0">
                <a:solidFill>
                  <a:schemeClr val="tx1"/>
                </a:solidFill>
              </a:rPr>
              <a:t> Online resources, assignment notebooks, school counselors teaching study skills, after school tutoring, peer tutoring, outside tutoring agencies, ongoing communication and meetings with parents</a:t>
            </a:r>
          </a:p>
          <a:p>
            <a:pPr>
              <a:spcBef>
                <a:spcPts val="1200"/>
              </a:spcBef>
              <a:buFont typeface="Arial" pitchFamily="34" charset="0"/>
              <a:buChar char="•"/>
            </a:pPr>
            <a:r>
              <a:rPr lang="en-US" sz="2400" b="1" dirty="0" smtClean="0">
                <a:solidFill>
                  <a:schemeClr val="tx1"/>
                </a:solidFill>
              </a:rPr>
              <a:t>School Engagement:  </a:t>
            </a:r>
            <a:r>
              <a:rPr lang="en-US" sz="2400" dirty="0" smtClean="0">
                <a:solidFill>
                  <a:schemeClr val="tx1"/>
                </a:solidFill>
              </a:rPr>
              <a:t>Athletics, extracurricular activities, ROTC, transition activities, positive school climate, positive relationships with teachers and adults in the schools</a:t>
            </a:r>
          </a:p>
          <a:p>
            <a:pPr>
              <a:spcBef>
                <a:spcPts val="1200"/>
              </a:spcBef>
              <a:buFont typeface="Arial" pitchFamily="34" charset="0"/>
              <a:buChar char="•"/>
            </a:pPr>
            <a:r>
              <a:rPr lang="en-US" sz="2400" b="1" dirty="0" smtClean="0">
                <a:solidFill>
                  <a:schemeClr val="tx1"/>
                </a:solidFill>
              </a:rPr>
              <a:t>Achievement:  </a:t>
            </a:r>
            <a:r>
              <a:rPr lang="en-US" sz="2400" dirty="0" smtClean="0">
                <a:solidFill>
                  <a:schemeClr val="tx1"/>
                </a:solidFill>
              </a:rPr>
              <a:t>Secondary school Student Assistance Programs, </a:t>
            </a:r>
            <a:r>
              <a:rPr lang="en-US" sz="2400" dirty="0" err="1" smtClean="0">
                <a:solidFill>
                  <a:schemeClr val="tx1"/>
                </a:solidFill>
              </a:rPr>
              <a:t>RtII</a:t>
            </a:r>
            <a:r>
              <a:rPr lang="en-US" sz="2400" dirty="0" smtClean="0">
                <a:solidFill>
                  <a:schemeClr val="tx1"/>
                </a:solidFill>
              </a:rPr>
              <a:t>, peer tutoring, outside tutors and learning centers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8042275" cy="1219200"/>
          </a:xfrm>
        </p:spPr>
        <p:txBody>
          <a:bodyPr>
            <a:normAutofit/>
          </a:bodyPr>
          <a:lstStyle/>
          <a:p>
            <a:r>
              <a:rPr lang="en-US" b="1" dirty="0" smtClean="0">
                <a:solidFill>
                  <a:schemeClr val="bg1"/>
                </a:solidFill>
              </a:rPr>
              <a:t>External Strength: Learning at School </a:t>
            </a:r>
            <a:br>
              <a:rPr lang="en-US" b="1" dirty="0" smtClean="0">
                <a:solidFill>
                  <a:schemeClr val="bg1"/>
                </a:solidFill>
              </a:rPr>
            </a:br>
            <a:r>
              <a:rPr lang="en-US" b="1" dirty="0" smtClean="0">
                <a:solidFill>
                  <a:schemeClr val="bg1"/>
                </a:solidFill>
              </a:rPr>
              <a:t>Actions Taken</a:t>
            </a:r>
            <a:endParaRPr lang="en-US" b="1" dirty="0">
              <a:solidFill>
                <a:schemeClr val="bg1"/>
              </a:solidFill>
            </a:endParaRPr>
          </a:p>
        </p:txBody>
      </p:sp>
      <p:sp>
        <p:nvSpPr>
          <p:cNvPr id="3" name="Content Placeholder 2"/>
          <p:cNvSpPr>
            <a:spLocks noGrp="1"/>
          </p:cNvSpPr>
          <p:nvPr>
            <p:ph idx="1"/>
          </p:nvPr>
        </p:nvSpPr>
        <p:spPr>
          <a:xfrm>
            <a:off x="457200" y="2057400"/>
            <a:ext cx="7467600" cy="4495800"/>
          </a:xfrm>
        </p:spPr>
        <p:txBody>
          <a:bodyPr>
            <a:noAutofit/>
          </a:bodyPr>
          <a:lstStyle/>
          <a:p>
            <a:pPr>
              <a:buFont typeface="Arial" pitchFamily="34" charset="0"/>
              <a:buChar char="•"/>
            </a:pPr>
            <a:r>
              <a:rPr lang="en-US" sz="2000" dirty="0" smtClean="0"/>
              <a:t>School-based mental health services at the high school.</a:t>
            </a:r>
          </a:p>
          <a:p>
            <a:pPr>
              <a:buFont typeface="Arial" pitchFamily="34" charset="0"/>
              <a:buChar char="•"/>
            </a:pPr>
            <a:r>
              <a:rPr lang="en-US" sz="2000" dirty="0" smtClean="0"/>
              <a:t>S</a:t>
            </a:r>
            <a:r>
              <a:rPr lang="en-US" sz="2000" dirty="0" smtClean="0">
                <a:solidFill>
                  <a:schemeClr val="tx1"/>
                </a:solidFill>
              </a:rPr>
              <a:t>trengthen the Student Assistant Programs at Eden Hall, Middle and High Schools. </a:t>
            </a:r>
          </a:p>
          <a:p>
            <a:pPr>
              <a:buFont typeface="Arial" pitchFamily="34" charset="0"/>
              <a:buChar char="•"/>
            </a:pPr>
            <a:r>
              <a:rPr lang="en-US" sz="2000" dirty="0" smtClean="0"/>
              <a:t>Response to Instruction and Intervention (RTII) K-8</a:t>
            </a:r>
          </a:p>
          <a:p>
            <a:pPr>
              <a:buFont typeface="Arial" pitchFamily="34" charset="0"/>
              <a:buChar char="•"/>
            </a:pPr>
            <a:r>
              <a:rPr lang="en-US" sz="2000" dirty="0" smtClean="0"/>
              <a:t>Pupil Service Meetings (K-12)</a:t>
            </a:r>
          </a:p>
          <a:p>
            <a:pPr>
              <a:buFont typeface="Arial" pitchFamily="34" charset="0"/>
              <a:buChar char="•"/>
            </a:pPr>
            <a:r>
              <a:rPr lang="en-US" sz="2000" dirty="0" smtClean="0"/>
              <a:t>Staff members at the HS spoke to students about being Responsible Reporters.</a:t>
            </a:r>
          </a:p>
          <a:p>
            <a:pPr>
              <a:buFont typeface="Arial" pitchFamily="34" charset="0"/>
              <a:buChar char="•"/>
            </a:pPr>
            <a:r>
              <a:rPr lang="en-US" sz="2000" dirty="0" err="1" smtClean="0"/>
              <a:t>Olweus</a:t>
            </a:r>
            <a:r>
              <a:rPr lang="en-US" sz="2000" dirty="0" smtClean="0"/>
              <a:t> Bullying Prevention kick-off of Being Respectful to Others </a:t>
            </a:r>
          </a:p>
          <a:p>
            <a:pPr>
              <a:buFont typeface="Arial" pitchFamily="34" charset="0"/>
              <a:buChar char="•"/>
            </a:pPr>
            <a:r>
              <a:rPr lang="en-US" sz="2000" dirty="0" smtClean="0"/>
              <a:t>Act 71:  Suicide Awareness and Prevention Bill, the district will adopt an age appropriate youth suicide awareness and prevention policy-Must provide 4 hours of training every 5 years in suicide awareness and prevention for professional educators in buildings serving students in grades 6-12.</a:t>
            </a:r>
            <a:endParaRPr lang="en-US" sz="2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bg1"/>
                </a:solidFill>
              </a:rPr>
              <a:t>Role of Student </a:t>
            </a:r>
            <a:r>
              <a:rPr lang="en-US" b="1" dirty="0">
                <a:solidFill>
                  <a:schemeClr val="bg1"/>
                </a:solidFill>
              </a:rPr>
              <a:t>Support Teams at School</a:t>
            </a:r>
          </a:p>
        </p:txBody>
      </p:sp>
      <p:sp>
        <p:nvSpPr>
          <p:cNvPr id="4" name="TextBox 3"/>
          <p:cNvSpPr txBox="1"/>
          <p:nvPr/>
        </p:nvSpPr>
        <p:spPr>
          <a:xfrm>
            <a:off x="1295400" y="1905000"/>
            <a:ext cx="2286000" cy="369332"/>
          </a:xfrm>
          <a:prstGeom prst="rect">
            <a:avLst/>
          </a:prstGeom>
          <a:noFill/>
        </p:spPr>
        <p:txBody>
          <a:bodyPr wrap="square" rtlCol="0">
            <a:spAutoFit/>
          </a:bodyPr>
          <a:lstStyle/>
          <a:p>
            <a:endParaRPr lang="en-US" dirty="0"/>
          </a:p>
        </p:txBody>
      </p:sp>
      <p:sp>
        <p:nvSpPr>
          <p:cNvPr id="5" name="TextBox 4"/>
          <p:cNvSpPr txBox="1"/>
          <p:nvPr/>
        </p:nvSpPr>
        <p:spPr>
          <a:xfrm>
            <a:off x="609600" y="1992868"/>
            <a:ext cx="2286000" cy="3570208"/>
          </a:xfrm>
          <a:prstGeom prst="rect">
            <a:avLst/>
          </a:prstGeom>
          <a:noFill/>
          <a:ln>
            <a:solidFill>
              <a:schemeClr val="accent1"/>
            </a:solidFill>
          </a:ln>
        </p:spPr>
        <p:txBody>
          <a:bodyPr wrap="square" rtlCol="0">
            <a:spAutoFit/>
          </a:bodyPr>
          <a:lstStyle/>
          <a:p>
            <a:pPr algn="ctr">
              <a:buNone/>
            </a:pPr>
            <a:r>
              <a:rPr lang="en-US" dirty="0" err="1" smtClean="0"/>
              <a:t>RtII</a:t>
            </a:r>
            <a:endParaRPr lang="en-US" dirty="0" smtClean="0"/>
          </a:p>
          <a:p>
            <a:pPr>
              <a:buNone/>
            </a:pPr>
            <a:r>
              <a:rPr lang="en-US" sz="1600" dirty="0" smtClean="0"/>
              <a:t>Principals, counselors, all classroom teachers, Reading Support,  Intervention Specialists</a:t>
            </a:r>
          </a:p>
          <a:p>
            <a:pPr>
              <a:buNone/>
            </a:pPr>
            <a:endParaRPr lang="en-US" sz="1600" dirty="0" smtClean="0"/>
          </a:p>
          <a:p>
            <a:pPr>
              <a:buNone/>
            </a:pPr>
            <a:r>
              <a:rPr lang="en-US" sz="1600" dirty="0" smtClean="0"/>
              <a:t>Response to monitoring of student progress and review of achievement data</a:t>
            </a:r>
          </a:p>
          <a:p>
            <a:pPr>
              <a:buNone/>
            </a:pPr>
            <a:endParaRPr lang="en-US" sz="1600" dirty="0" smtClean="0"/>
          </a:p>
          <a:p>
            <a:pPr>
              <a:buNone/>
            </a:pPr>
            <a:r>
              <a:rPr lang="en-US" sz="1600" dirty="0" smtClean="0"/>
              <a:t>Example:  </a:t>
            </a:r>
            <a:r>
              <a:rPr lang="en-US" sz="1600" dirty="0" err="1" smtClean="0"/>
              <a:t>AIMSweb</a:t>
            </a:r>
            <a:r>
              <a:rPr lang="en-US" sz="1600" dirty="0" smtClean="0"/>
              <a:t> scores indicate a student needs Reading Support</a:t>
            </a:r>
            <a:endParaRPr lang="en-US" sz="1600" dirty="0"/>
          </a:p>
        </p:txBody>
      </p:sp>
      <p:sp>
        <p:nvSpPr>
          <p:cNvPr id="8" name="TextBox 7"/>
          <p:cNvSpPr txBox="1"/>
          <p:nvPr/>
        </p:nvSpPr>
        <p:spPr>
          <a:xfrm>
            <a:off x="3200400" y="1992868"/>
            <a:ext cx="2377440" cy="3816429"/>
          </a:xfrm>
          <a:prstGeom prst="rect">
            <a:avLst/>
          </a:prstGeom>
          <a:noFill/>
          <a:ln>
            <a:solidFill>
              <a:schemeClr val="accent1"/>
            </a:solidFill>
          </a:ln>
        </p:spPr>
        <p:txBody>
          <a:bodyPr wrap="square" rtlCol="0">
            <a:spAutoFit/>
          </a:bodyPr>
          <a:lstStyle/>
          <a:p>
            <a:pPr algn="ctr">
              <a:buNone/>
            </a:pPr>
            <a:r>
              <a:rPr lang="en-US" dirty="0" smtClean="0"/>
              <a:t>SAP</a:t>
            </a:r>
          </a:p>
          <a:p>
            <a:pPr>
              <a:buNone/>
            </a:pPr>
            <a:r>
              <a:rPr lang="en-US" sz="1600" dirty="0" smtClean="0"/>
              <a:t>Principals, counselors, some teachers, School Psychologists, Social Worker, Drug and Alcohol Liaison</a:t>
            </a:r>
          </a:p>
          <a:p>
            <a:pPr>
              <a:buNone/>
            </a:pPr>
            <a:endParaRPr lang="en-US" sz="1600" dirty="0" smtClean="0"/>
          </a:p>
          <a:p>
            <a:pPr>
              <a:buNone/>
            </a:pPr>
            <a:r>
              <a:rPr lang="en-US" sz="1600" dirty="0" smtClean="0"/>
              <a:t>Response to observed, at-risk behavior; may be a change in behavior</a:t>
            </a:r>
          </a:p>
          <a:p>
            <a:pPr>
              <a:buNone/>
            </a:pPr>
            <a:endParaRPr lang="en-US" sz="1600" dirty="0" smtClean="0"/>
          </a:p>
          <a:p>
            <a:pPr>
              <a:buNone/>
            </a:pPr>
            <a:r>
              <a:rPr lang="en-US" sz="1600" dirty="0" smtClean="0"/>
              <a:t>Example:  Student with erratic attendance would be helped by having a mentor as school</a:t>
            </a:r>
            <a:endParaRPr lang="en-US" sz="1600" dirty="0"/>
          </a:p>
        </p:txBody>
      </p:sp>
      <p:sp>
        <p:nvSpPr>
          <p:cNvPr id="9" name="TextBox 8"/>
          <p:cNvSpPr txBox="1"/>
          <p:nvPr/>
        </p:nvSpPr>
        <p:spPr>
          <a:xfrm>
            <a:off x="5867400" y="1992868"/>
            <a:ext cx="2286000" cy="4062651"/>
          </a:xfrm>
          <a:prstGeom prst="rect">
            <a:avLst/>
          </a:prstGeom>
          <a:noFill/>
          <a:ln>
            <a:solidFill>
              <a:schemeClr val="accent1"/>
            </a:solidFill>
          </a:ln>
        </p:spPr>
        <p:txBody>
          <a:bodyPr wrap="square" rtlCol="0">
            <a:spAutoFit/>
          </a:bodyPr>
          <a:lstStyle/>
          <a:p>
            <a:pPr algn="ctr">
              <a:buNone/>
            </a:pPr>
            <a:r>
              <a:rPr lang="en-US" dirty="0" smtClean="0"/>
              <a:t>PST</a:t>
            </a:r>
          </a:p>
          <a:p>
            <a:pPr>
              <a:buNone/>
            </a:pPr>
            <a:r>
              <a:rPr lang="en-US" sz="1600" dirty="0" smtClean="0"/>
              <a:t>Principals, counselors, School Psychologists, Social Worker</a:t>
            </a:r>
          </a:p>
          <a:p>
            <a:pPr>
              <a:buNone/>
            </a:pPr>
            <a:endParaRPr lang="en-US" sz="1600" dirty="0" smtClean="0"/>
          </a:p>
          <a:p>
            <a:pPr>
              <a:buNone/>
            </a:pPr>
            <a:r>
              <a:rPr lang="en-US" sz="1600" dirty="0" smtClean="0"/>
              <a:t>Response to students with most intense needs; often requires inter-agency coordination</a:t>
            </a:r>
          </a:p>
          <a:p>
            <a:pPr>
              <a:buNone/>
            </a:pPr>
            <a:endParaRPr lang="en-US" sz="1600" dirty="0" smtClean="0"/>
          </a:p>
          <a:p>
            <a:pPr>
              <a:buNone/>
            </a:pPr>
            <a:r>
              <a:rPr lang="en-US" sz="1600" dirty="0" smtClean="0"/>
              <a:t>Example:  Student is returning to school from a mental health hospital and needs multiple check-ins with school staff</a:t>
            </a:r>
            <a:endParaRPr lang="en-US" sz="1600" dirty="0"/>
          </a:p>
        </p:txBody>
      </p:sp>
      <p:sp>
        <p:nvSpPr>
          <p:cNvPr id="10" name="TextBox 9"/>
          <p:cNvSpPr txBox="1"/>
          <p:nvPr/>
        </p:nvSpPr>
        <p:spPr>
          <a:xfrm>
            <a:off x="1219200" y="6260068"/>
            <a:ext cx="5878338" cy="369332"/>
          </a:xfrm>
          <a:prstGeom prst="rect">
            <a:avLst/>
          </a:prstGeom>
          <a:noFill/>
          <a:ln>
            <a:solidFill>
              <a:schemeClr val="accent1"/>
            </a:solidFill>
          </a:ln>
        </p:spPr>
        <p:txBody>
          <a:bodyPr wrap="square" rtlCol="0">
            <a:spAutoFit/>
          </a:bodyPr>
          <a:lstStyle/>
          <a:p>
            <a:pPr algn="ctr">
              <a:buNone/>
            </a:pPr>
            <a:r>
              <a:rPr lang="en-US" dirty="0"/>
              <a:t>All include parent communication</a:t>
            </a:r>
          </a:p>
        </p:txBody>
      </p:sp>
    </p:spTree>
    <p:extLst>
      <p:ext uri="{BB962C8B-B14F-4D97-AF65-F5344CB8AC3E}">
        <p14:creationId xmlns:p14="http://schemas.microsoft.com/office/powerpoint/2010/main" xmlns="" val="9649539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smtClean="0">
                <a:solidFill>
                  <a:schemeClr val="bg1"/>
                </a:solidFill>
              </a:rPr>
              <a:t>Schedule of Student Support</a:t>
            </a:r>
            <a:br>
              <a:rPr lang="en-US" b="1" dirty="0" smtClean="0">
                <a:solidFill>
                  <a:schemeClr val="bg1"/>
                </a:solidFill>
              </a:rPr>
            </a:br>
            <a:r>
              <a:rPr lang="en-US" b="1" dirty="0" smtClean="0">
                <a:solidFill>
                  <a:schemeClr val="bg1"/>
                </a:solidFill>
              </a:rPr>
              <a:t>Teams at School</a:t>
            </a:r>
            <a:endParaRPr lang="en-US" b="1"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073124489"/>
              </p:ext>
            </p:extLst>
          </p:nvPr>
        </p:nvGraphicFramePr>
        <p:xfrm>
          <a:off x="990599" y="2209800"/>
          <a:ext cx="6629401" cy="1584960"/>
        </p:xfrm>
        <a:graphic>
          <a:graphicData uri="http://schemas.openxmlformats.org/drawingml/2006/table">
            <a:tbl>
              <a:tblPr firstRow="1" firstCol="1" lastRow="1" lastCol="1" bandRow="1" bandCol="1"/>
              <a:tblGrid>
                <a:gridCol w="3545958"/>
                <a:gridCol w="1079205"/>
                <a:gridCol w="1013637"/>
                <a:gridCol w="990601"/>
              </a:tblGrid>
              <a:tr h="0">
                <a:tc>
                  <a:txBody>
                    <a:bodyPr/>
                    <a:lstStyle/>
                    <a:p>
                      <a:pPr marL="0" marR="0">
                        <a:spcBef>
                          <a:spcPts val="0"/>
                        </a:spcBef>
                        <a:spcAft>
                          <a:spcPts val="0"/>
                        </a:spcAft>
                      </a:pPr>
                      <a:r>
                        <a:rPr lang="en-US" sz="2600" dirty="0">
                          <a:effectLst/>
                          <a:latin typeface="Calibri"/>
                          <a:ea typeface="MS Mincho"/>
                        </a:rPr>
                        <a:t>Student Needs:</a:t>
                      </a:r>
                      <a:endParaRPr lang="en-US" sz="2600" dirty="0">
                        <a:effectLst/>
                        <a:latin typeface="Times New Roman"/>
                        <a:ea typeface="MS Mincho"/>
                      </a:endParaRPr>
                    </a:p>
                  </a:txBody>
                  <a:tcPr marL="68580" marR="68580" marT="0" marB="0">
                    <a:lnL w="12700" cap="flat" cmpd="sng" algn="ctr">
                      <a:solidFill>
                        <a:srgbClr val="3366FF"/>
                      </a:solidFill>
                      <a:prstDash val="solid"/>
                      <a:round/>
                      <a:headEnd type="none" w="med" len="med"/>
                      <a:tailEnd type="none" w="med" len="med"/>
                    </a:lnL>
                    <a:lnR w="12700" cap="flat" cmpd="sng" algn="ctr">
                      <a:solidFill>
                        <a:srgbClr val="3366FF"/>
                      </a:solidFill>
                      <a:prstDash val="solid"/>
                      <a:round/>
                      <a:headEnd type="none" w="med" len="med"/>
                      <a:tailEnd type="none" w="med" len="med"/>
                    </a:lnR>
                    <a:lnT w="12700" cap="flat" cmpd="sng" algn="ctr">
                      <a:solidFill>
                        <a:srgbClr val="3366FF"/>
                      </a:solidFill>
                      <a:prstDash val="solid"/>
                      <a:round/>
                      <a:headEnd type="none" w="med" len="med"/>
                      <a:tailEnd type="none" w="med" len="med"/>
                    </a:lnT>
                    <a:lnB w="12700" cap="flat" cmpd="sng" algn="ctr">
                      <a:solidFill>
                        <a:srgbClr val="3366FF"/>
                      </a:solidFill>
                      <a:prstDash val="solid"/>
                      <a:round/>
                      <a:headEnd type="none" w="med" len="med"/>
                      <a:tailEnd type="none" w="med" len="med"/>
                    </a:lnB>
                  </a:tcPr>
                </a:tc>
                <a:tc>
                  <a:txBody>
                    <a:bodyPr/>
                    <a:lstStyle/>
                    <a:p>
                      <a:pPr marL="0" marR="0" algn="ctr">
                        <a:spcBef>
                          <a:spcPts val="0"/>
                        </a:spcBef>
                        <a:spcAft>
                          <a:spcPts val="0"/>
                        </a:spcAft>
                      </a:pPr>
                      <a:r>
                        <a:rPr lang="en-US" sz="2600" dirty="0" err="1" smtClean="0">
                          <a:effectLst/>
                          <a:latin typeface="Calibri"/>
                          <a:ea typeface="MS Mincho"/>
                        </a:rPr>
                        <a:t>RtII</a:t>
                      </a:r>
                      <a:endParaRPr lang="en-US" sz="2600" dirty="0">
                        <a:effectLst/>
                        <a:latin typeface="Times New Roman"/>
                        <a:ea typeface="MS Mincho"/>
                      </a:endParaRPr>
                    </a:p>
                  </a:txBody>
                  <a:tcPr marL="68580" marR="68580" marT="0" marB="0">
                    <a:lnL w="12700" cap="flat" cmpd="sng" algn="ctr">
                      <a:solidFill>
                        <a:srgbClr val="3366FF"/>
                      </a:solidFill>
                      <a:prstDash val="solid"/>
                      <a:round/>
                      <a:headEnd type="none" w="med" len="med"/>
                      <a:tailEnd type="none" w="med" len="med"/>
                    </a:lnL>
                    <a:lnR w="12700" cap="flat" cmpd="sng" algn="ctr">
                      <a:solidFill>
                        <a:srgbClr val="3366FF"/>
                      </a:solidFill>
                      <a:prstDash val="solid"/>
                      <a:round/>
                      <a:headEnd type="none" w="med" len="med"/>
                      <a:tailEnd type="none" w="med" len="med"/>
                    </a:lnR>
                    <a:lnT w="12700" cap="flat" cmpd="sng" algn="ctr">
                      <a:solidFill>
                        <a:srgbClr val="3366FF"/>
                      </a:solidFill>
                      <a:prstDash val="solid"/>
                      <a:round/>
                      <a:headEnd type="none" w="med" len="med"/>
                      <a:tailEnd type="none" w="med" len="med"/>
                    </a:lnT>
                    <a:lnB w="12700" cap="flat" cmpd="sng" algn="ctr">
                      <a:solidFill>
                        <a:srgbClr val="3366FF"/>
                      </a:solidFill>
                      <a:prstDash val="solid"/>
                      <a:round/>
                      <a:headEnd type="none" w="med" len="med"/>
                      <a:tailEnd type="none" w="med" len="med"/>
                    </a:lnB>
                  </a:tcPr>
                </a:tc>
                <a:tc>
                  <a:txBody>
                    <a:bodyPr/>
                    <a:lstStyle/>
                    <a:p>
                      <a:pPr marL="0" marR="0" algn="ctr">
                        <a:spcBef>
                          <a:spcPts val="0"/>
                        </a:spcBef>
                        <a:spcAft>
                          <a:spcPts val="0"/>
                        </a:spcAft>
                      </a:pPr>
                      <a:r>
                        <a:rPr lang="en-US" sz="2600">
                          <a:effectLst/>
                          <a:latin typeface="Calibri"/>
                          <a:ea typeface="MS Mincho"/>
                        </a:rPr>
                        <a:t>SAP</a:t>
                      </a:r>
                      <a:endParaRPr lang="en-US" sz="2600">
                        <a:effectLst/>
                        <a:latin typeface="Times New Roman"/>
                        <a:ea typeface="MS Mincho"/>
                      </a:endParaRPr>
                    </a:p>
                  </a:txBody>
                  <a:tcPr marL="68580" marR="68580" marT="0" marB="0">
                    <a:lnL w="12700" cap="flat" cmpd="sng" algn="ctr">
                      <a:solidFill>
                        <a:srgbClr val="3366FF"/>
                      </a:solidFill>
                      <a:prstDash val="solid"/>
                      <a:round/>
                      <a:headEnd type="none" w="med" len="med"/>
                      <a:tailEnd type="none" w="med" len="med"/>
                    </a:lnL>
                    <a:lnR w="12700" cap="flat" cmpd="sng" algn="ctr">
                      <a:solidFill>
                        <a:srgbClr val="3366FF"/>
                      </a:solidFill>
                      <a:prstDash val="solid"/>
                      <a:round/>
                      <a:headEnd type="none" w="med" len="med"/>
                      <a:tailEnd type="none" w="med" len="med"/>
                    </a:lnR>
                    <a:lnT w="12700" cap="flat" cmpd="sng" algn="ctr">
                      <a:solidFill>
                        <a:srgbClr val="3366FF"/>
                      </a:solidFill>
                      <a:prstDash val="solid"/>
                      <a:round/>
                      <a:headEnd type="none" w="med" len="med"/>
                      <a:tailEnd type="none" w="med" len="med"/>
                    </a:lnT>
                    <a:lnB w="12700" cap="flat" cmpd="sng" algn="ctr">
                      <a:solidFill>
                        <a:srgbClr val="3366FF"/>
                      </a:solidFill>
                      <a:prstDash val="solid"/>
                      <a:round/>
                      <a:headEnd type="none" w="med" len="med"/>
                      <a:tailEnd type="none" w="med" len="med"/>
                    </a:lnB>
                  </a:tcPr>
                </a:tc>
                <a:tc>
                  <a:txBody>
                    <a:bodyPr/>
                    <a:lstStyle/>
                    <a:p>
                      <a:pPr marL="0" marR="0" algn="ctr">
                        <a:spcBef>
                          <a:spcPts val="0"/>
                        </a:spcBef>
                        <a:spcAft>
                          <a:spcPts val="0"/>
                        </a:spcAft>
                      </a:pPr>
                      <a:r>
                        <a:rPr lang="en-US" sz="2600">
                          <a:effectLst/>
                          <a:latin typeface="Calibri"/>
                          <a:ea typeface="MS Mincho"/>
                        </a:rPr>
                        <a:t>PST</a:t>
                      </a:r>
                      <a:endParaRPr lang="en-US" sz="2600">
                        <a:effectLst/>
                        <a:latin typeface="Times New Roman"/>
                        <a:ea typeface="MS Mincho"/>
                      </a:endParaRPr>
                    </a:p>
                  </a:txBody>
                  <a:tcPr marL="68580" marR="68580" marT="0" marB="0">
                    <a:lnL w="12700" cap="flat" cmpd="sng" algn="ctr">
                      <a:solidFill>
                        <a:srgbClr val="3366FF"/>
                      </a:solidFill>
                      <a:prstDash val="solid"/>
                      <a:round/>
                      <a:headEnd type="none" w="med" len="med"/>
                      <a:tailEnd type="none" w="med" len="med"/>
                    </a:lnL>
                    <a:lnR w="12700" cap="flat" cmpd="sng" algn="ctr">
                      <a:solidFill>
                        <a:srgbClr val="3366FF"/>
                      </a:solidFill>
                      <a:prstDash val="solid"/>
                      <a:round/>
                      <a:headEnd type="none" w="med" len="med"/>
                      <a:tailEnd type="none" w="med" len="med"/>
                    </a:lnR>
                    <a:lnT w="12700" cap="flat" cmpd="sng" algn="ctr">
                      <a:solidFill>
                        <a:srgbClr val="3366FF"/>
                      </a:solidFill>
                      <a:prstDash val="solid"/>
                      <a:round/>
                      <a:headEnd type="none" w="med" len="med"/>
                      <a:tailEnd type="none" w="med" len="med"/>
                    </a:lnT>
                    <a:lnB w="12700" cap="flat" cmpd="sng" algn="ctr">
                      <a:solidFill>
                        <a:srgbClr val="3366FF"/>
                      </a:solidFill>
                      <a:prstDash val="solid"/>
                      <a:round/>
                      <a:headEnd type="none" w="med" len="med"/>
                      <a:tailEnd type="none" w="med" len="med"/>
                    </a:lnB>
                  </a:tcPr>
                </a:tc>
              </a:tr>
              <a:tr h="0">
                <a:tc>
                  <a:txBody>
                    <a:bodyPr/>
                    <a:lstStyle/>
                    <a:p>
                      <a:pPr marL="0" marR="0">
                        <a:spcBef>
                          <a:spcPts val="0"/>
                        </a:spcBef>
                        <a:spcAft>
                          <a:spcPts val="0"/>
                        </a:spcAft>
                      </a:pPr>
                      <a:r>
                        <a:rPr lang="en-US" sz="2600" dirty="0">
                          <a:effectLst/>
                          <a:latin typeface="Calibri"/>
                          <a:ea typeface="MS Mincho"/>
                        </a:rPr>
                        <a:t>Academic</a:t>
                      </a:r>
                      <a:endParaRPr lang="en-US" sz="2600" dirty="0">
                        <a:effectLst/>
                        <a:latin typeface="Times New Roman"/>
                        <a:ea typeface="MS Mincho"/>
                      </a:endParaRPr>
                    </a:p>
                  </a:txBody>
                  <a:tcPr marL="68580" marR="68580" marT="0" marB="0">
                    <a:lnL w="12700" cap="flat" cmpd="sng" algn="ctr">
                      <a:solidFill>
                        <a:srgbClr val="3366FF"/>
                      </a:solidFill>
                      <a:prstDash val="solid"/>
                      <a:round/>
                      <a:headEnd type="none" w="med" len="med"/>
                      <a:tailEnd type="none" w="med" len="med"/>
                    </a:lnL>
                    <a:lnR w="12700" cap="flat" cmpd="sng" algn="ctr">
                      <a:solidFill>
                        <a:srgbClr val="3366FF"/>
                      </a:solidFill>
                      <a:prstDash val="solid"/>
                      <a:round/>
                      <a:headEnd type="none" w="med" len="med"/>
                      <a:tailEnd type="none" w="med" len="med"/>
                    </a:lnR>
                    <a:lnT w="12700" cap="flat" cmpd="sng" algn="ctr">
                      <a:solidFill>
                        <a:srgbClr val="3366FF"/>
                      </a:solidFill>
                      <a:prstDash val="solid"/>
                      <a:round/>
                      <a:headEnd type="none" w="med" len="med"/>
                      <a:tailEnd type="none" w="med" len="med"/>
                    </a:lnT>
                    <a:lnB w="12700" cap="flat" cmpd="sng" algn="ctr">
                      <a:solidFill>
                        <a:srgbClr val="3366FF"/>
                      </a:solidFill>
                      <a:prstDash val="solid"/>
                      <a:round/>
                      <a:headEnd type="none" w="med" len="med"/>
                      <a:tailEnd type="none" w="med" len="med"/>
                    </a:lnB>
                  </a:tcPr>
                </a:tc>
                <a:tc>
                  <a:txBody>
                    <a:bodyPr/>
                    <a:lstStyle/>
                    <a:p>
                      <a:pPr marL="0" marR="0" algn="ctr">
                        <a:spcBef>
                          <a:spcPts val="0"/>
                        </a:spcBef>
                        <a:spcAft>
                          <a:spcPts val="0"/>
                        </a:spcAft>
                      </a:pPr>
                      <a:r>
                        <a:rPr lang="en-US" sz="2600" dirty="0">
                          <a:effectLst/>
                          <a:latin typeface="Calibri"/>
                          <a:ea typeface="MS Mincho"/>
                        </a:rPr>
                        <a:t>x</a:t>
                      </a:r>
                      <a:endParaRPr lang="en-US" sz="2600" dirty="0">
                        <a:effectLst/>
                        <a:latin typeface="Times New Roman"/>
                        <a:ea typeface="MS Mincho"/>
                      </a:endParaRPr>
                    </a:p>
                  </a:txBody>
                  <a:tcPr marL="68580" marR="68580" marT="0" marB="0">
                    <a:lnL w="12700" cap="flat" cmpd="sng" algn="ctr">
                      <a:solidFill>
                        <a:srgbClr val="3366FF"/>
                      </a:solidFill>
                      <a:prstDash val="solid"/>
                      <a:round/>
                      <a:headEnd type="none" w="med" len="med"/>
                      <a:tailEnd type="none" w="med" len="med"/>
                    </a:lnL>
                    <a:lnR w="12700" cap="flat" cmpd="sng" algn="ctr">
                      <a:solidFill>
                        <a:srgbClr val="3366FF"/>
                      </a:solidFill>
                      <a:prstDash val="solid"/>
                      <a:round/>
                      <a:headEnd type="none" w="med" len="med"/>
                      <a:tailEnd type="none" w="med" len="med"/>
                    </a:lnR>
                    <a:lnT w="12700" cap="flat" cmpd="sng" algn="ctr">
                      <a:solidFill>
                        <a:srgbClr val="3366FF"/>
                      </a:solidFill>
                      <a:prstDash val="solid"/>
                      <a:round/>
                      <a:headEnd type="none" w="med" len="med"/>
                      <a:tailEnd type="none" w="med" len="med"/>
                    </a:lnT>
                    <a:lnB w="12700" cap="flat" cmpd="sng" algn="ctr">
                      <a:solidFill>
                        <a:srgbClr val="3366FF"/>
                      </a:solidFill>
                      <a:prstDash val="solid"/>
                      <a:round/>
                      <a:headEnd type="none" w="med" len="med"/>
                      <a:tailEnd type="none" w="med" len="med"/>
                    </a:lnB>
                  </a:tcPr>
                </a:tc>
                <a:tc>
                  <a:txBody>
                    <a:bodyPr/>
                    <a:lstStyle/>
                    <a:p>
                      <a:pPr marL="0" marR="0" algn="ctr">
                        <a:spcBef>
                          <a:spcPts val="0"/>
                        </a:spcBef>
                        <a:spcAft>
                          <a:spcPts val="0"/>
                        </a:spcAft>
                      </a:pPr>
                      <a:r>
                        <a:rPr lang="en-US" sz="2600">
                          <a:effectLst/>
                          <a:latin typeface="Calibri"/>
                          <a:ea typeface="MS Mincho"/>
                        </a:rPr>
                        <a:t>x</a:t>
                      </a:r>
                      <a:endParaRPr lang="en-US" sz="2600">
                        <a:effectLst/>
                        <a:latin typeface="Times New Roman"/>
                        <a:ea typeface="MS Mincho"/>
                      </a:endParaRPr>
                    </a:p>
                  </a:txBody>
                  <a:tcPr marL="68580" marR="68580" marT="0" marB="0">
                    <a:lnL w="12700" cap="flat" cmpd="sng" algn="ctr">
                      <a:solidFill>
                        <a:srgbClr val="3366FF"/>
                      </a:solidFill>
                      <a:prstDash val="solid"/>
                      <a:round/>
                      <a:headEnd type="none" w="med" len="med"/>
                      <a:tailEnd type="none" w="med" len="med"/>
                    </a:lnL>
                    <a:lnR w="12700" cap="flat" cmpd="sng" algn="ctr">
                      <a:solidFill>
                        <a:srgbClr val="3366FF"/>
                      </a:solidFill>
                      <a:prstDash val="solid"/>
                      <a:round/>
                      <a:headEnd type="none" w="med" len="med"/>
                      <a:tailEnd type="none" w="med" len="med"/>
                    </a:lnR>
                    <a:lnT w="12700" cap="flat" cmpd="sng" algn="ctr">
                      <a:solidFill>
                        <a:srgbClr val="3366FF"/>
                      </a:solidFill>
                      <a:prstDash val="solid"/>
                      <a:round/>
                      <a:headEnd type="none" w="med" len="med"/>
                      <a:tailEnd type="none" w="med" len="med"/>
                    </a:lnT>
                    <a:lnB w="12700" cap="flat" cmpd="sng" algn="ctr">
                      <a:solidFill>
                        <a:srgbClr val="3366FF"/>
                      </a:solidFill>
                      <a:prstDash val="solid"/>
                      <a:round/>
                      <a:headEnd type="none" w="med" len="med"/>
                      <a:tailEnd type="none" w="med" len="med"/>
                    </a:lnB>
                  </a:tcPr>
                </a:tc>
                <a:tc>
                  <a:txBody>
                    <a:bodyPr/>
                    <a:lstStyle/>
                    <a:p>
                      <a:pPr marL="0" marR="0" algn="ctr">
                        <a:spcBef>
                          <a:spcPts val="0"/>
                        </a:spcBef>
                        <a:spcAft>
                          <a:spcPts val="0"/>
                        </a:spcAft>
                      </a:pPr>
                      <a:r>
                        <a:rPr lang="en-US" sz="2600">
                          <a:effectLst/>
                          <a:latin typeface="Calibri"/>
                          <a:ea typeface="MS Mincho"/>
                        </a:rPr>
                        <a:t> </a:t>
                      </a:r>
                      <a:endParaRPr lang="en-US" sz="2600">
                        <a:effectLst/>
                        <a:latin typeface="Times New Roman"/>
                        <a:ea typeface="MS Mincho"/>
                      </a:endParaRPr>
                    </a:p>
                  </a:txBody>
                  <a:tcPr marL="68580" marR="68580" marT="0" marB="0">
                    <a:lnL w="12700" cap="flat" cmpd="sng" algn="ctr">
                      <a:solidFill>
                        <a:srgbClr val="3366FF"/>
                      </a:solidFill>
                      <a:prstDash val="solid"/>
                      <a:round/>
                      <a:headEnd type="none" w="med" len="med"/>
                      <a:tailEnd type="none" w="med" len="med"/>
                    </a:lnL>
                    <a:lnR w="12700" cap="flat" cmpd="sng" algn="ctr">
                      <a:solidFill>
                        <a:srgbClr val="3366FF"/>
                      </a:solidFill>
                      <a:prstDash val="solid"/>
                      <a:round/>
                      <a:headEnd type="none" w="med" len="med"/>
                      <a:tailEnd type="none" w="med" len="med"/>
                    </a:lnR>
                    <a:lnT w="12700" cap="flat" cmpd="sng" algn="ctr">
                      <a:solidFill>
                        <a:srgbClr val="3366FF"/>
                      </a:solidFill>
                      <a:prstDash val="solid"/>
                      <a:round/>
                      <a:headEnd type="none" w="med" len="med"/>
                      <a:tailEnd type="none" w="med" len="med"/>
                    </a:lnT>
                    <a:lnB w="12700" cap="flat" cmpd="sng" algn="ctr">
                      <a:solidFill>
                        <a:srgbClr val="3366FF"/>
                      </a:solidFill>
                      <a:prstDash val="solid"/>
                      <a:round/>
                      <a:headEnd type="none" w="med" len="med"/>
                      <a:tailEnd type="none" w="med" len="med"/>
                    </a:lnB>
                  </a:tcPr>
                </a:tc>
              </a:tr>
              <a:tr h="0">
                <a:tc>
                  <a:txBody>
                    <a:bodyPr/>
                    <a:lstStyle/>
                    <a:p>
                      <a:pPr marL="0" marR="0">
                        <a:spcBef>
                          <a:spcPts val="0"/>
                        </a:spcBef>
                        <a:spcAft>
                          <a:spcPts val="0"/>
                        </a:spcAft>
                      </a:pPr>
                      <a:r>
                        <a:rPr lang="en-US" sz="2600" dirty="0">
                          <a:effectLst/>
                          <a:latin typeface="Calibri"/>
                          <a:ea typeface="MS Mincho"/>
                        </a:rPr>
                        <a:t>Emotional/Behavioral</a:t>
                      </a:r>
                      <a:endParaRPr lang="en-US" sz="2600" dirty="0">
                        <a:effectLst/>
                        <a:latin typeface="Times New Roman"/>
                        <a:ea typeface="MS Mincho"/>
                      </a:endParaRPr>
                    </a:p>
                  </a:txBody>
                  <a:tcPr marL="68580" marR="68580" marT="0" marB="0">
                    <a:lnL w="12700" cap="flat" cmpd="sng" algn="ctr">
                      <a:solidFill>
                        <a:srgbClr val="3366FF"/>
                      </a:solidFill>
                      <a:prstDash val="solid"/>
                      <a:round/>
                      <a:headEnd type="none" w="med" len="med"/>
                      <a:tailEnd type="none" w="med" len="med"/>
                    </a:lnL>
                    <a:lnR w="12700" cap="flat" cmpd="sng" algn="ctr">
                      <a:solidFill>
                        <a:srgbClr val="3366FF"/>
                      </a:solidFill>
                      <a:prstDash val="solid"/>
                      <a:round/>
                      <a:headEnd type="none" w="med" len="med"/>
                      <a:tailEnd type="none" w="med" len="med"/>
                    </a:lnR>
                    <a:lnT w="12700" cap="flat" cmpd="sng" algn="ctr">
                      <a:solidFill>
                        <a:srgbClr val="3366FF"/>
                      </a:solidFill>
                      <a:prstDash val="solid"/>
                      <a:round/>
                      <a:headEnd type="none" w="med" len="med"/>
                      <a:tailEnd type="none" w="med" len="med"/>
                    </a:lnT>
                    <a:lnB w="12700" cap="flat" cmpd="sng" algn="ctr">
                      <a:solidFill>
                        <a:srgbClr val="3366FF"/>
                      </a:solidFill>
                      <a:prstDash val="solid"/>
                      <a:round/>
                      <a:headEnd type="none" w="med" len="med"/>
                      <a:tailEnd type="none" w="med" len="med"/>
                    </a:lnB>
                  </a:tcPr>
                </a:tc>
                <a:tc>
                  <a:txBody>
                    <a:bodyPr/>
                    <a:lstStyle/>
                    <a:p>
                      <a:pPr marL="0" marR="0" algn="ctr">
                        <a:spcBef>
                          <a:spcPts val="0"/>
                        </a:spcBef>
                        <a:spcAft>
                          <a:spcPts val="0"/>
                        </a:spcAft>
                      </a:pPr>
                      <a:r>
                        <a:rPr lang="en-US" sz="2600" dirty="0">
                          <a:effectLst/>
                          <a:latin typeface="Calibri"/>
                          <a:ea typeface="MS Mincho"/>
                        </a:rPr>
                        <a:t> </a:t>
                      </a:r>
                      <a:endParaRPr lang="en-US" sz="2600" dirty="0">
                        <a:effectLst/>
                        <a:latin typeface="Times New Roman"/>
                        <a:ea typeface="MS Mincho"/>
                      </a:endParaRPr>
                    </a:p>
                  </a:txBody>
                  <a:tcPr marL="68580" marR="68580" marT="0" marB="0">
                    <a:lnL w="12700" cap="flat" cmpd="sng" algn="ctr">
                      <a:solidFill>
                        <a:srgbClr val="3366FF"/>
                      </a:solidFill>
                      <a:prstDash val="solid"/>
                      <a:round/>
                      <a:headEnd type="none" w="med" len="med"/>
                      <a:tailEnd type="none" w="med" len="med"/>
                    </a:lnL>
                    <a:lnR w="12700" cap="flat" cmpd="sng" algn="ctr">
                      <a:solidFill>
                        <a:srgbClr val="3366FF"/>
                      </a:solidFill>
                      <a:prstDash val="solid"/>
                      <a:round/>
                      <a:headEnd type="none" w="med" len="med"/>
                      <a:tailEnd type="none" w="med" len="med"/>
                    </a:lnR>
                    <a:lnT w="12700" cap="flat" cmpd="sng" algn="ctr">
                      <a:solidFill>
                        <a:srgbClr val="3366FF"/>
                      </a:solidFill>
                      <a:prstDash val="solid"/>
                      <a:round/>
                      <a:headEnd type="none" w="med" len="med"/>
                      <a:tailEnd type="none" w="med" len="med"/>
                    </a:lnT>
                    <a:lnB w="12700" cap="flat" cmpd="sng" algn="ctr">
                      <a:solidFill>
                        <a:srgbClr val="3366FF"/>
                      </a:solidFill>
                      <a:prstDash val="solid"/>
                      <a:round/>
                      <a:headEnd type="none" w="med" len="med"/>
                      <a:tailEnd type="none" w="med" len="med"/>
                    </a:lnB>
                  </a:tcPr>
                </a:tc>
                <a:tc>
                  <a:txBody>
                    <a:bodyPr/>
                    <a:lstStyle/>
                    <a:p>
                      <a:pPr marL="0" marR="0" algn="ctr">
                        <a:spcBef>
                          <a:spcPts val="0"/>
                        </a:spcBef>
                        <a:spcAft>
                          <a:spcPts val="0"/>
                        </a:spcAft>
                      </a:pPr>
                      <a:r>
                        <a:rPr lang="en-US" sz="2600" dirty="0">
                          <a:effectLst/>
                          <a:latin typeface="Calibri"/>
                          <a:ea typeface="MS Mincho"/>
                        </a:rPr>
                        <a:t>x</a:t>
                      </a:r>
                      <a:endParaRPr lang="en-US" sz="2600" dirty="0">
                        <a:effectLst/>
                        <a:latin typeface="Times New Roman"/>
                        <a:ea typeface="MS Mincho"/>
                      </a:endParaRPr>
                    </a:p>
                  </a:txBody>
                  <a:tcPr marL="68580" marR="68580" marT="0" marB="0">
                    <a:lnL w="12700" cap="flat" cmpd="sng" algn="ctr">
                      <a:solidFill>
                        <a:srgbClr val="3366FF"/>
                      </a:solidFill>
                      <a:prstDash val="solid"/>
                      <a:round/>
                      <a:headEnd type="none" w="med" len="med"/>
                      <a:tailEnd type="none" w="med" len="med"/>
                    </a:lnL>
                    <a:lnR w="12700" cap="flat" cmpd="sng" algn="ctr">
                      <a:solidFill>
                        <a:srgbClr val="3366FF"/>
                      </a:solidFill>
                      <a:prstDash val="solid"/>
                      <a:round/>
                      <a:headEnd type="none" w="med" len="med"/>
                      <a:tailEnd type="none" w="med" len="med"/>
                    </a:lnR>
                    <a:lnT w="12700" cap="flat" cmpd="sng" algn="ctr">
                      <a:solidFill>
                        <a:srgbClr val="3366FF"/>
                      </a:solidFill>
                      <a:prstDash val="solid"/>
                      <a:round/>
                      <a:headEnd type="none" w="med" len="med"/>
                      <a:tailEnd type="none" w="med" len="med"/>
                    </a:lnT>
                    <a:lnB w="12700" cap="flat" cmpd="sng" algn="ctr">
                      <a:solidFill>
                        <a:srgbClr val="3366FF"/>
                      </a:solidFill>
                      <a:prstDash val="solid"/>
                      <a:round/>
                      <a:headEnd type="none" w="med" len="med"/>
                      <a:tailEnd type="none" w="med" len="med"/>
                    </a:lnB>
                  </a:tcPr>
                </a:tc>
                <a:tc>
                  <a:txBody>
                    <a:bodyPr/>
                    <a:lstStyle/>
                    <a:p>
                      <a:pPr marL="0" marR="0" algn="ctr">
                        <a:spcBef>
                          <a:spcPts val="0"/>
                        </a:spcBef>
                        <a:spcAft>
                          <a:spcPts val="0"/>
                        </a:spcAft>
                      </a:pPr>
                      <a:r>
                        <a:rPr lang="en-US" sz="2600">
                          <a:effectLst/>
                          <a:latin typeface="Calibri"/>
                          <a:ea typeface="MS Mincho"/>
                        </a:rPr>
                        <a:t>x</a:t>
                      </a:r>
                      <a:endParaRPr lang="en-US" sz="2600">
                        <a:effectLst/>
                        <a:latin typeface="Times New Roman"/>
                        <a:ea typeface="MS Mincho"/>
                      </a:endParaRPr>
                    </a:p>
                  </a:txBody>
                  <a:tcPr marL="68580" marR="68580" marT="0" marB="0">
                    <a:lnL w="12700" cap="flat" cmpd="sng" algn="ctr">
                      <a:solidFill>
                        <a:srgbClr val="3366FF"/>
                      </a:solidFill>
                      <a:prstDash val="solid"/>
                      <a:round/>
                      <a:headEnd type="none" w="med" len="med"/>
                      <a:tailEnd type="none" w="med" len="med"/>
                    </a:lnL>
                    <a:lnR w="12700" cap="flat" cmpd="sng" algn="ctr">
                      <a:solidFill>
                        <a:srgbClr val="3366FF"/>
                      </a:solidFill>
                      <a:prstDash val="solid"/>
                      <a:round/>
                      <a:headEnd type="none" w="med" len="med"/>
                      <a:tailEnd type="none" w="med" len="med"/>
                    </a:lnR>
                    <a:lnT w="12700" cap="flat" cmpd="sng" algn="ctr">
                      <a:solidFill>
                        <a:srgbClr val="3366FF"/>
                      </a:solidFill>
                      <a:prstDash val="solid"/>
                      <a:round/>
                      <a:headEnd type="none" w="med" len="med"/>
                      <a:tailEnd type="none" w="med" len="med"/>
                    </a:lnT>
                    <a:lnB w="12700" cap="flat" cmpd="sng" algn="ctr">
                      <a:solidFill>
                        <a:srgbClr val="3366FF"/>
                      </a:solidFill>
                      <a:prstDash val="solid"/>
                      <a:round/>
                      <a:headEnd type="none" w="med" len="med"/>
                      <a:tailEnd type="none" w="med" len="med"/>
                    </a:lnB>
                  </a:tcPr>
                </a:tc>
              </a:tr>
              <a:tr h="0">
                <a:tc>
                  <a:txBody>
                    <a:bodyPr/>
                    <a:lstStyle/>
                    <a:p>
                      <a:pPr marL="0" marR="0">
                        <a:spcBef>
                          <a:spcPts val="0"/>
                        </a:spcBef>
                        <a:spcAft>
                          <a:spcPts val="0"/>
                        </a:spcAft>
                      </a:pPr>
                      <a:r>
                        <a:rPr lang="en-US" sz="2600" dirty="0" smtClean="0">
                          <a:effectLst/>
                          <a:latin typeface="Calibri"/>
                          <a:ea typeface="MS Mincho"/>
                        </a:rPr>
                        <a:t>Drug </a:t>
                      </a:r>
                      <a:r>
                        <a:rPr lang="en-US" sz="2600" dirty="0">
                          <a:effectLst/>
                          <a:latin typeface="Calibri"/>
                          <a:ea typeface="MS Mincho"/>
                        </a:rPr>
                        <a:t>and Alcohol</a:t>
                      </a:r>
                      <a:endParaRPr lang="en-US" sz="2600" dirty="0">
                        <a:effectLst/>
                        <a:latin typeface="Times New Roman"/>
                        <a:ea typeface="MS Mincho"/>
                      </a:endParaRPr>
                    </a:p>
                  </a:txBody>
                  <a:tcPr marL="68580" marR="68580" marT="0" marB="0">
                    <a:lnL w="12700" cap="flat" cmpd="sng" algn="ctr">
                      <a:solidFill>
                        <a:srgbClr val="3366FF"/>
                      </a:solidFill>
                      <a:prstDash val="solid"/>
                      <a:round/>
                      <a:headEnd type="none" w="med" len="med"/>
                      <a:tailEnd type="none" w="med" len="med"/>
                    </a:lnL>
                    <a:lnR w="12700" cap="flat" cmpd="sng" algn="ctr">
                      <a:solidFill>
                        <a:srgbClr val="3366FF"/>
                      </a:solidFill>
                      <a:prstDash val="solid"/>
                      <a:round/>
                      <a:headEnd type="none" w="med" len="med"/>
                      <a:tailEnd type="none" w="med" len="med"/>
                    </a:lnR>
                    <a:lnT w="12700" cap="flat" cmpd="sng" algn="ctr">
                      <a:solidFill>
                        <a:srgbClr val="3366FF"/>
                      </a:solidFill>
                      <a:prstDash val="solid"/>
                      <a:round/>
                      <a:headEnd type="none" w="med" len="med"/>
                      <a:tailEnd type="none" w="med" len="med"/>
                    </a:lnT>
                    <a:lnB w="12700" cap="flat" cmpd="sng" algn="ctr">
                      <a:solidFill>
                        <a:srgbClr val="3366FF"/>
                      </a:solidFill>
                      <a:prstDash val="solid"/>
                      <a:round/>
                      <a:headEnd type="none" w="med" len="med"/>
                      <a:tailEnd type="none" w="med" len="med"/>
                    </a:lnB>
                  </a:tcPr>
                </a:tc>
                <a:tc>
                  <a:txBody>
                    <a:bodyPr/>
                    <a:lstStyle/>
                    <a:p>
                      <a:pPr marL="0" marR="0" algn="ctr">
                        <a:spcBef>
                          <a:spcPts val="0"/>
                        </a:spcBef>
                        <a:spcAft>
                          <a:spcPts val="0"/>
                        </a:spcAft>
                      </a:pPr>
                      <a:r>
                        <a:rPr lang="en-US" sz="2600">
                          <a:effectLst/>
                          <a:latin typeface="Calibri"/>
                          <a:ea typeface="MS Mincho"/>
                        </a:rPr>
                        <a:t> </a:t>
                      </a:r>
                      <a:endParaRPr lang="en-US" sz="2600">
                        <a:effectLst/>
                        <a:latin typeface="Times New Roman"/>
                        <a:ea typeface="MS Mincho"/>
                      </a:endParaRPr>
                    </a:p>
                  </a:txBody>
                  <a:tcPr marL="68580" marR="68580" marT="0" marB="0">
                    <a:lnL w="12700" cap="flat" cmpd="sng" algn="ctr">
                      <a:solidFill>
                        <a:srgbClr val="3366FF"/>
                      </a:solidFill>
                      <a:prstDash val="solid"/>
                      <a:round/>
                      <a:headEnd type="none" w="med" len="med"/>
                      <a:tailEnd type="none" w="med" len="med"/>
                    </a:lnL>
                    <a:lnR w="12700" cap="flat" cmpd="sng" algn="ctr">
                      <a:solidFill>
                        <a:srgbClr val="3366FF"/>
                      </a:solidFill>
                      <a:prstDash val="solid"/>
                      <a:round/>
                      <a:headEnd type="none" w="med" len="med"/>
                      <a:tailEnd type="none" w="med" len="med"/>
                    </a:lnR>
                    <a:lnT w="12700" cap="flat" cmpd="sng" algn="ctr">
                      <a:solidFill>
                        <a:srgbClr val="3366FF"/>
                      </a:solidFill>
                      <a:prstDash val="solid"/>
                      <a:round/>
                      <a:headEnd type="none" w="med" len="med"/>
                      <a:tailEnd type="none" w="med" len="med"/>
                    </a:lnT>
                    <a:lnB w="12700" cap="flat" cmpd="sng" algn="ctr">
                      <a:solidFill>
                        <a:srgbClr val="3366FF"/>
                      </a:solidFill>
                      <a:prstDash val="solid"/>
                      <a:round/>
                      <a:headEnd type="none" w="med" len="med"/>
                      <a:tailEnd type="none" w="med" len="med"/>
                    </a:lnB>
                  </a:tcPr>
                </a:tc>
                <a:tc>
                  <a:txBody>
                    <a:bodyPr/>
                    <a:lstStyle/>
                    <a:p>
                      <a:pPr marL="0" marR="0" algn="ctr">
                        <a:spcBef>
                          <a:spcPts val="0"/>
                        </a:spcBef>
                        <a:spcAft>
                          <a:spcPts val="0"/>
                        </a:spcAft>
                      </a:pPr>
                      <a:r>
                        <a:rPr lang="en-US" sz="2600" dirty="0">
                          <a:effectLst/>
                          <a:latin typeface="Calibri"/>
                          <a:ea typeface="MS Mincho"/>
                        </a:rPr>
                        <a:t>x</a:t>
                      </a:r>
                      <a:endParaRPr lang="en-US" sz="2600" dirty="0">
                        <a:effectLst/>
                        <a:latin typeface="Times New Roman"/>
                        <a:ea typeface="MS Mincho"/>
                      </a:endParaRPr>
                    </a:p>
                  </a:txBody>
                  <a:tcPr marL="68580" marR="68580" marT="0" marB="0">
                    <a:lnL w="12700" cap="flat" cmpd="sng" algn="ctr">
                      <a:solidFill>
                        <a:srgbClr val="3366FF"/>
                      </a:solidFill>
                      <a:prstDash val="solid"/>
                      <a:round/>
                      <a:headEnd type="none" w="med" len="med"/>
                      <a:tailEnd type="none" w="med" len="med"/>
                    </a:lnL>
                    <a:lnR w="12700" cap="flat" cmpd="sng" algn="ctr">
                      <a:solidFill>
                        <a:srgbClr val="3366FF"/>
                      </a:solidFill>
                      <a:prstDash val="solid"/>
                      <a:round/>
                      <a:headEnd type="none" w="med" len="med"/>
                      <a:tailEnd type="none" w="med" len="med"/>
                    </a:lnR>
                    <a:lnT w="12700" cap="flat" cmpd="sng" algn="ctr">
                      <a:solidFill>
                        <a:srgbClr val="3366FF"/>
                      </a:solidFill>
                      <a:prstDash val="solid"/>
                      <a:round/>
                      <a:headEnd type="none" w="med" len="med"/>
                      <a:tailEnd type="none" w="med" len="med"/>
                    </a:lnT>
                    <a:lnB w="12700" cap="flat" cmpd="sng" algn="ctr">
                      <a:solidFill>
                        <a:srgbClr val="3366FF"/>
                      </a:solidFill>
                      <a:prstDash val="solid"/>
                      <a:round/>
                      <a:headEnd type="none" w="med" len="med"/>
                      <a:tailEnd type="none" w="med" len="med"/>
                    </a:lnB>
                  </a:tcPr>
                </a:tc>
                <a:tc>
                  <a:txBody>
                    <a:bodyPr/>
                    <a:lstStyle/>
                    <a:p>
                      <a:pPr marL="0" marR="0" algn="ctr">
                        <a:spcBef>
                          <a:spcPts val="0"/>
                        </a:spcBef>
                        <a:spcAft>
                          <a:spcPts val="0"/>
                        </a:spcAft>
                      </a:pPr>
                      <a:r>
                        <a:rPr lang="en-US" sz="2600" dirty="0">
                          <a:effectLst/>
                          <a:latin typeface="Calibri"/>
                          <a:ea typeface="MS Mincho"/>
                        </a:rPr>
                        <a:t>x</a:t>
                      </a:r>
                      <a:endParaRPr lang="en-US" sz="2600" dirty="0">
                        <a:effectLst/>
                        <a:latin typeface="Times New Roman"/>
                        <a:ea typeface="MS Mincho"/>
                      </a:endParaRPr>
                    </a:p>
                  </a:txBody>
                  <a:tcPr marL="68580" marR="68580" marT="0" marB="0">
                    <a:lnL w="12700" cap="flat" cmpd="sng" algn="ctr">
                      <a:solidFill>
                        <a:srgbClr val="3366FF"/>
                      </a:solidFill>
                      <a:prstDash val="solid"/>
                      <a:round/>
                      <a:headEnd type="none" w="med" len="med"/>
                      <a:tailEnd type="none" w="med" len="med"/>
                    </a:lnL>
                    <a:lnR w="12700" cap="flat" cmpd="sng" algn="ctr">
                      <a:solidFill>
                        <a:srgbClr val="3366FF"/>
                      </a:solidFill>
                      <a:prstDash val="solid"/>
                      <a:round/>
                      <a:headEnd type="none" w="med" len="med"/>
                      <a:tailEnd type="none" w="med" len="med"/>
                    </a:lnR>
                    <a:lnT w="12700" cap="flat" cmpd="sng" algn="ctr">
                      <a:solidFill>
                        <a:srgbClr val="3366FF"/>
                      </a:solidFill>
                      <a:prstDash val="solid"/>
                      <a:round/>
                      <a:headEnd type="none" w="med" len="med"/>
                      <a:tailEnd type="none" w="med" len="med"/>
                    </a:lnT>
                    <a:lnB w="12700" cap="flat" cmpd="sng" algn="ctr">
                      <a:solidFill>
                        <a:srgbClr val="3366FF"/>
                      </a:solidFill>
                      <a:prstDash val="solid"/>
                      <a:round/>
                      <a:headEnd type="none" w="med" len="med"/>
                      <a:tailEnd type="none" w="med" len="med"/>
                    </a:lnB>
                  </a:tcPr>
                </a:tc>
              </a:tr>
            </a:tbl>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xmlns="" val="4234154345"/>
              </p:ext>
            </p:extLst>
          </p:nvPr>
        </p:nvGraphicFramePr>
        <p:xfrm>
          <a:off x="990599" y="4114800"/>
          <a:ext cx="6629400" cy="1981200"/>
        </p:xfrm>
        <a:graphic>
          <a:graphicData uri="http://schemas.openxmlformats.org/drawingml/2006/table">
            <a:tbl>
              <a:tblPr firstRow="1" firstCol="1" lastRow="1" lastCol="1" bandRow="1" bandCol="1"/>
              <a:tblGrid>
                <a:gridCol w="3505200"/>
                <a:gridCol w="1066800"/>
                <a:gridCol w="1066800"/>
                <a:gridCol w="990600"/>
              </a:tblGrid>
              <a:tr h="0">
                <a:tc>
                  <a:txBody>
                    <a:bodyPr/>
                    <a:lstStyle/>
                    <a:p>
                      <a:pPr marL="0" marR="0">
                        <a:spcBef>
                          <a:spcPts val="0"/>
                        </a:spcBef>
                        <a:spcAft>
                          <a:spcPts val="0"/>
                        </a:spcAft>
                      </a:pPr>
                      <a:r>
                        <a:rPr lang="en-US" sz="2600" dirty="0" smtClean="0">
                          <a:effectLst/>
                          <a:latin typeface="Calibri"/>
                          <a:ea typeface="MS Mincho"/>
                        </a:rPr>
                        <a:t>Building</a:t>
                      </a:r>
                      <a:r>
                        <a:rPr lang="en-US" sz="2600" baseline="0" dirty="0" smtClean="0">
                          <a:effectLst/>
                          <a:latin typeface="Calibri"/>
                          <a:ea typeface="MS Mincho"/>
                        </a:rPr>
                        <a:t> Teams</a:t>
                      </a:r>
                      <a:r>
                        <a:rPr lang="en-US" sz="2600" dirty="0" smtClean="0">
                          <a:effectLst/>
                          <a:latin typeface="Calibri"/>
                          <a:ea typeface="MS Mincho"/>
                        </a:rPr>
                        <a:t>:</a:t>
                      </a:r>
                      <a:endParaRPr lang="en-US" sz="1200" dirty="0">
                        <a:effectLst/>
                        <a:latin typeface="Times New Roman"/>
                        <a:ea typeface="MS Mincho"/>
                      </a:endParaRPr>
                    </a:p>
                  </a:txBody>
                  <a:tcPr marL="68580" marR="68580" marT="0" marB="0">
                    <a:lnL w="12700" cap="flat" cmpd="sng" algn="ctr">
                      <a:solidFill>
                        <a:srgbClr val="3366FF"/>
                      </a:solidFill>
                      <a:prstDash val="solid"/>
                      <a:round/>
                      <a:headEnd type="none" w="med" len="med"/>
                      <a:tailEnd type="none" w="med" len="med"/>
                    </a:lnL>
                    <a:lnR w="12700" cap="flat" cmpd="sng" algn="ctr">
                      <a:solidFill>
                        <a:srgbClr val="3366FF"/>
                      </a:solidFill>
                      <a:prstDash val="solid"/>
                      <a:round/>
                      <a:headEnd type="none" w="med" len="med"/>
                      <a:tailEnd type="none" w="med" len="med"/>
                    </a:lnR>
                    <a:lnT w="12700" cap="flat" cmpd="sng" algn="ctr">
                      <a:solidFill>
                        <a:srgbClr val="3366FF"/>
                      </a:solidFill>
                      <a:prstDash val="solid"/>
                      <a:round/>
                      <a:headEnd type="none" w="med" len="med"/>
                      <a:tailEnd type="none" w="med" len="med"/>
                    </a:lnT>
                    <a:lnB w="12700" cap="flat" cmpd="sng" algn="ctr">
                      <a:solidFill>
                        <a:srgbClr val="3366FF"/>
                      </a:solidFill>
                      <a:prstDash val="solid"/>
                      <a:round/>
                      <a:headEnd type="none" w="med" len="med"/>
                      <a:tailEnd type="none" w="med" len="med"/>
                    </a:lnB>
                  </a:tcPr>
                </a:tc>
                <a:tc>
                  <a:txBody>
                    <a:bodyPr/>
                    <a:lstStyle/>
                    <a:p>
                      <a:pPr marL="0" marR="0" algn="ctr">
                        <a:spcBef>
                          <a:spcPts val="0"/>
                        </a:spcBef>
                        <a:spcAft>
                          <a:spcPts val="0"/>
                        </a:spcAft>
                      </a:pPr>
                      <a:r>
                        <a:rPr lang="en-US" sz="2600" dirty="0" err="1" smtClean="0">
                          <a:effectLst/>
                          <a:latin typeface="Calibri"/>
                          <a:ea typeface="MS Mincho"/>
                        </a:rPr>
                        <a:t>RtII</a:t>
                      </a:r>
                      <a:endParaRPr lang="en-US" sz="1200" dirty="0">
                        <a:effectLst/>
                        <a:latin typeface="Times New Roman"/>
                        <a:ea typeface="MS Mincho"/>
                      </a:endParaRPr>
                    </a:p>
                  </a:txBody>
                  <a:tcPr marL="68580" marR="68580" marT="0" marB="0">
                    <a:lnL w="12700" cap="flat" cmpd="sng" algn="ctr">
                      <a:solidFill>
                        <a:srgbClr val="3366FF"/>
                      </a:solidFill>
                      <a:prstDash val="solid"/>
                      <a:round/>
                      <a:headEnd type="none" w="med" len="med"/>
                      <a:tailEnd type="none" w="med" len="med"/>
                    </a:lnL>
                    <a:lnR w="12700" cap="flat" cmpd="sng" algn="ctr">
                      <a:solidFill>
                        <a:srgbClr val="3366FF"/>
                      </a:solidFill>
                      <a:prstDash val="solid"/>
                      <a:round/>
                      <a:headEnd type="none" w="med" len="med"/>
                      <a:tailEnd type="none" w="med" len="med"/>
                    </a:lnR>
                    <a:lnT w="12700" cap="flat" cmpd="sng" algn="ctr">
                      <a:solidFill>
                        <a:srgbClr val="3366FF"/>
                      </a:solidFill>
                      <a:prstDash val="solid"/>
                      <a:round/>
                      <a:headEnd type="none" w="med" len="med"/>
                      <a:tailEnd type="none" w="med" len="med"/>
                    </a:lnT>
                    <a:lnB w="12700" cap="flat" cmpd="sng" algn="ctr">
                      <a:solidFill>
                        <a:srgbClr val="3366FF"/>
                      </a:solidFill>
                      <a:prstDash val="solid"/>
                      <a:round/>
                      <a:headEnd type="none" w="med" len="med"/>
                      <a:tailEnd type="none" w="med" len="med"/>
                    </a:lnB>
                  </a:tcPr>
                </a:tc>
                <a:tc>
                  <a:txBody>
                    <a:bodyPr/>
                    <a:lstStyle/>
                    <a:p>
                      <a:pPr marL="0" marR="0" algn="ctr">
                        <a:spcBef>
                          <a:spcPts val="0"/>
                        </a:spcBef>
                        <a:spcAft>
                          <a:spcPts val="0"/>
                        </a:spcAft>
                      </a:pPr>
                      <a:r>
                        <a:rPr lang="en-US" sz="2600">
                          <a:effectLst/>
                          <a:latin typeface="Calibri"/>
                          <a:ea typeface="MS Mincho"/>
                        </a:rPr>
                        <a:t>SAP</a:t>
                      </a:r>
                      <a:endParaRPr lang="en-US" sz="1200">
                        <a:effectLst/>
                        <a:latin typeface="Times New Roman"/>
                        <a:ea typeface="MS Mincho"/>
                      </a:endParaRPr>
                    </a:p>
                  </a:txBody>
                  <a:tcPr marL="68580" marR="68580" marT="0" marB="0">
                    <a:lnL w="12700" cap="flat" cmpd="sng" algn="ctr">
                      <a:solidFill>
                        <a:srgbClr val="3366FF"/>
                      </a:solidFill>
                      <a:prstDash val="solid"/>
                      <a:round/>
                      <a:headEnd type="none" w="med" len="med"/>
                      <a:tailEnd type="none" w="med" len="med"/>
                    </a:lnL>
                    <a:lnR w="12700" cap="flat" cmpd="sng" algn="ctr">
                      <a:solidFill>
                        <a:srgbClr val="3366FF"/>
                      </a:solidFill>
                      <a:prstDash val="solid"/>
                      <a:round/>
                      <a:headEnd type="none" w="med" len="med"/>
                      <a:tailEnd type="none" w="med" len="med"/>
                    </a:lnR>
                    <a:lnT w="12700" cap="flat" cmpd="sng" algn="ctr">
                      <a:solidFill>
                        <a:srgbClr val="3366FF"/>
                      </a:solidFill>
                      <a:prstDash val="solid"/>
                      <a:round/>
                      <a:headEnd type="none" w="med" len="med"/>
                      <a:tailEnd type="none" w="med" len="med"/>
                    </a:lnT>
                    <a:lnB w="12700" cap="flat" cmpd="sng" algn="ctr">
                      <a:solidFill>
                        <a:srgbClr val="3366FF"/>
                      </a:solidFill>
                      <a:prstDash val="solid"/>
                      <a:round/>
                      <a:headEnd type="none" w="med" len="med"/>
                      <a:tailEnd type="none" w="med" len="med"/>
                    </a:lnB>
                  </a:tcPr>
                </a:tc>
                <a:tc>
                  <a:txBody>
                    <a:bodyPr/>
                    <a:lstStyle/>
                    <a:p>
                      <a:pPr marL="0" marR="0" algn="ctr">
                        <a:spcBef>
                          <a:spcPts val="0"/>
                        </a:spcBef>
                        <a:spcAft>
                          <a:spcPts val="0"/>
                        </a:spcAft>
                      </a:pPr>
                      <a:r>
                        <a:rPr lang="en-US" sz="2600">
                          <a:effectLst/>
                          <a:latin typeface="Calibri"/>
                          <a:ea typeface="MS Mincho"/>
                        </a:rPr>
                        <a:t>PST</a:t>
                      </a:r>
                      <a:endParaRPr lang="en-US" sz="1200">
                        <a:effectLst/>
                        <a:latin typeface="Times New Roman"/>
                        <a:ea typeface="MS Mincho"/>
                      </a:endParaRPr>
                    </a:p>
                  </a:txBody>
                  <a:tcPr marL="68580" marR="68580" marT="0" marB="0">
                    <a:lnL w="12700" cap="flat" cmpd="sng" algn="ctr">
                      <a:solidFill>
                        <a:srgbClr val="3366FF"/>
                      </a:solidFill>
                      <a:prstDash val="solid"/>
                      <a:round/>
                      <a:headEnd type="none" w="med" len="med"/>
                      <a:tailEnd type="none" w="med" len="med"/>
                    </a:lnL>
                    <a:lnR w="12700" cap="flat" cmpd="sng" algn="ctr">
                      <a:solidFill>
                        <a:srgbClr val="3366FF"/>
                      </a:solidFill>
                      <a:prstDash val="solid"/>
                      <a:round/>
                      <a:headEnd type="none" w="med" len="med"/>
                      <a:tailEnd type="none" w="med" len="med"/>
                    </a:lnR>
                    <a:lnT w="12700" cap="flat" cmpd="sng" algn="ctr">
                      <a:solidFill>
                        <a:srgbClr val="3366FF"/>
                      </a:solidFill>
                      <a:prstDash val="solid"/>
                      <a:round/>
                      <a:headEnd type="none" w="med" len="med"/>
                      <a:tailEnd type="none" w="med" len="med"/>
                    </a:lnT>
                    <a:lnB w="12700" cap="flat" cmpd="sng" algn="ctr">
                      <a:solidFill>
                        <a:srgbClr val="3366FF"/>
                      </a:solidFill>
                      <a:prstDash val="solid"/>
                      <a:round/>
                      <a:headEnd type="none" w="med" len="med"/>
                      <a:tailEnd type="none" w="med" len="med"/>
                    </a:lnB>
                  </a:tcPr>
                </a:tc>
              </a:tr>
              <a:tr h="0">
                <a:tc>
                  <a:txBody>
                    <a:bodyPr/>
                    <a:lstStyle/>
                    <a:p>
                      <a:pPr marL="0" marR="0">
                        <a:spcBef>
                          <a:spcPts val="0"/>
                        </a:spcBef>
                        <a:spcAft>
                          <a:spcPts val="0"/>
                        </a:spcAft>
                      </a:pPr>
                      <a:r>
                        <a:rPr lang="en-US" sz="2600" dirty="0" smtClean="0">
                          <a:effectLst/>
                          <a:latin typeface="+mn-lt"/>
                          <a:ea typeface="MS Mincho"/>
                        </a:rPr>
                        <a:t>Grade K-3</a:t>
                      </a:r>
                      <a:endParaRPr lang="en-US" sz="2600" dirty="0">
                        <a:effectLst/>
                        <a:latin typeface="+mn-lt"/>
                        <a:ea typeface="MS Mincho"/>
                      </a:endParaRPr>
                    </a:p>
                  </a:txBody>
                  <a:tcPr marL="68580" marR="68580" marT="0" marB="0">
                    <a:lnL w="12700" cap="flat" cmpd="sng" algn="ctr">
                      <a:solidFill>
                        <a:srgbClr val="3366FF"/>
                      </a:solidFill>
                      <a:prstDash val="solid"/>
                      <a:round/>
                      <a:headEnd type="none" w="med" len="med"/>
                      <a:tailEnd type="none" w="med" len="med"/>
                    </a:lnL>
                    <a:lnR w="12700" cap="flat" cmpd="sng" algn="ctr">
                      <a:solidFill>
                        <a:srgbClr val="3366FF"/>
                      </a:solidFill>
                      <a:prstDash val="solid"/>
                      <a:round/>
                      <a:headEnd type="none" w="med" len="med"/>
                      <a:tailEnd type="none" w="med" len="med"/>
                    </a:lnR>
                    <a:lnT w="12700" cap="flat" cmpd="sng" algn="ctr">
                      <a:solidFill>
                        <a:srgbClr val="3366FF"/>
                      </a:solidFill>
                      <a:prstDash val="solid"/>
                      <a:round/>
                      <a:headEnd type="none" w="med" len="med"/>
                      <a:tailEnd type="none" w="med" len="med"/>
                    </a:lnT>
                    <a:lnB w="12700" cap="flat" cmpd="sng" algn="ctr">
                      <a:solidFill>
                        <a:srgbClr val="3366FF"/>
                      </a:solidFill>
                      <a:prstDash val="solid"/>
                      <a:round/>
                      <a:headEnd type="none" w="med" len="med"/>
                      <a:tailEnd type="none" w="med" len="med"/>
                    </a:lnB>
                  </a:tcPr>
                </a:tc>
                <a:tc>
                  <a:txBody>
                    <a:bodyPr/>
                    <a:lstStyle/>
                    <a:p>
                      <a:pPr marL="0" marR="0" algn="ctr">
                        <a:spcBef>
                          <a:spcPts val="0"/>
                        </a:spcBef>
                        <a:spcAft>
                          <a:spcPts val="0"/>
                        </a:spcAft>
                      </a:pPr>
                      <a:r>
                        <a:rPr lang="en-US" sz="2600" dirty="0" smtClean="0">
                          <a:effectLst/>
                          <a:latin typeface="Calibri"/>
                          <a:ea typeface="MS Mincho"/>
                        </a:rPr>
                        <a:t>x</a:t>
                      </a:r>
                      <a:endParaRPr lang="en-US" sz="1200" dirty="0">
                        <a:effectLst/>
                        <a:latin typeface="Times New Roman"/>
                        <a:ea typeface="MS Mincho"/>
                      </a:endParaRPr>
                    </a:p>
                  </a:txBody>
                  <a:tcPr marL="68580" marR="68580" marT="0" marB="0">
                    <a:lnL w="12700" cap="flat" cmpd="sng" algn="ctr">
                      <a:solidFill>
                        <a:srgbClr val="3366FF"/>
                      </a:solidFill>
                      <a:prstDash val="solid"/>
                      <a:round/>
                      <a:headEnd type="none" w="med" len="med"/>
                      <a:tailEnd type="none" w="med" len="med"/>
                    </a:lnL>
                    <a:lnR w="12700" cap="flat" cmpd="sng" algn="ctr">
                      <a:solidFill>
                        <a:srgbClr val="3366FF"/>
                      </a:solidFill>
                      <a:prstDash val="solid"/>
                      <a:round/>
                      <a:headEnd type="none" w="med" len="med"/>
                      <a:tailEnd type="none" w="med" len="med"/>
                    </a:lnR>
                    <a:lnT w="12700" cap="flat" cmpd="sng" algn="ctr">
                      <a:solidFill>
                        <a:srgbClr val="3366FF"/>
                      </a:solidFill>
                      <a:prstDash val="solid"/>
                      <a:round/>
                      <a:headEnd type="none" w="med" len="med"/>
                      <a:tailEnd type="none" w="med" len="med"/>
                    </a:lnT>
                    <a:lnB w="12700" cap="flat" cmpd="sng" algn="ctr">
                      <a:solidFill>
                        <a:srgbClr val="3366FF"/>
                      </a:solidFill>
                      <a:prstDash val="solid"/>
                      <a:round/>
                      <a:headEnd type="none" w="med" len="med"/>
                      <a:tailEnd type="none" w="med" len="med"/>
                    </a:lnB>
                  </a:tcPr>
                </a:tc>
                <a:tc>
                  <a:txBody>
                    <a:bodyPr/>
                    <a:lstStyle/>
                    <a:p>
                      <a:pPr marL="0" marR="0" algn="ctr">
                        <a:spcBef>
                          <a:spcPts val="0"/>
                        </a:spcBef>
                        <a:spcAft>
                          <a:spcPts val="0"/>
                        </a:spcAft>
                      </a:pPr>
                      <a:endParaRPr lang="en-US" sz="2600" dirty="0">
                        <a:effectLst/>
                        <a:latin typeface="+mn-lt"/>
                        <a:ea typeface="MS Mincho"/>
                      </a:endParaRPr>
                    </a:p>
                  </a:txBody>
                  <a:tcPr marL="68580" marR="68580" marT="0" marB="0">
                    <a:lnL w="12700" cap="flat" cmpd="sng" algn="ctr">
                      <a:solidFill>
                        <a:srgbClr val="3366FF"/>
                      </a:solidFill>
                      <a:prstDash val="solid"/>
                      <a:round/>
                      <a:headEnd type="none" w="med" len="med"/>
                      <a:tailEnd type="none" w="med" len="med"/>
                    </a:lnL>
                    <a:lnR w="12700" cap="flat" cmpd="sng" algn="ctr">
                      <a:solidFill>
                        <a:srgbClr val="3366FF"/>
                      </a:solidFill>
                      <a:prstDash val="solid"/>
                      <a:round/>
                      <a:headEnd type="none" w="med" len="med"/>
                      <a:tailEnd type="none" w="med" len="med"/>
                    </a:lnR>
                    <a:lnT w="12700" cap="flat" cmpd="sng" algn="ctr">
                      <a:solidFill>
                        <a:srgbClr val="3366FF"/>
                      </a:solidFill>
                      <a:prstDash val="solid"/>
                      <a:round/>
                      <a:headEnd type="none" w="med" len="med"/>
                      <a:tailEnd type="none" w="med" len="med"/>
                    </a:lnT>
                    <a:lnB w="12700" cap="flat" cmpd="sng" algn="ctr">
                      <a:solidFill>
                        <a:srgbClr val="3366FF"/>
                      </a:solidFill>
                      <a:prstDash val="solid"/>
                      <a:round/>
                      <a:headEnd type="none" w="med" len="med"/>
                      <a:tailEnd type="none" w="med" len="med"/>
                    </a:lnB>
                  </a:tcPr>
                </a:tc>
                <a:tc>
                  <a:txBody>
                    <a:bodyPr/>
                    <a:lstStyle/>
                    <a:p>
                      <a:pPr marL="0" marR="0" algn="ctr">
                        <a:spcBef>
                          <a:spcPts val="0"/>
                        </a:spcBef>
                        <a:spcAft>
                          <a:spcPts val="0"/>
                        </a:spcAft>
                      </a:pPr>
                      <a:r>
                        <a:rPr lang="en-US" sz="2600" dirty="0" smtClean="0">
                          <a:effectLst/>
                          <a:latin typeface="+mn-lt"/>
                          <a:ea typeface="MS Mincho"/>
                        </a:rPr>
                        <a:t>x</a:t>
                      </a:r>
                      <a:endParaRPr lang="en-US" sz="2600" dirty="0">
                        <a:effectLst/>
                        <a:latin typeface="+mn-lt"/>
                        <a:ea typeface="MS Mincho"/>
                      </a:endParaRPr>
                    </a:p>
                  </a:txBody>
                  <a:tcPr marL="68580" marR="68580" marT="0" marB="0">
                    <a:lnL w="12700" cap="flat" cmpd="sng" algn="ctr">
                      <a:solidFill>
                        <a:srgbClr val="3366FF"/>
                      </a:solidFill>
                      <a:prstDash val="solid"/>
                      <a:round/>
                      <a:headEnd type="none" w="med" len="med"/>
                      <a:tailEnd type="none" w="med" len="med"/>
                    </a:lnL>
                    <a:lnR w="12700" cap="flat" cmpd="sng" algn="ctr">
                      <a:solidFill>
                        <a:srgbClr val="3366FF"/>
                      </a:solidFill>
                      <a:prstDash val="solid"/>
                      <a:round/>
                      <a:headEnd type="none" w="med" len="med"/>
                      <a:tailEnd type="none" w="med" len="med"/>
                    </a:lnR>
                    <a:lnT w="12700" cap="flat" cmpd="sng" algn="ctr">
                      <a:solidFill>
                        <a:srgbClr val="3366FF"/>
                      </a:solidFill>
                      <a:prstDash val="solid"/>
                      <a:round/>
                      <a:headEnd type="none" w="med" len="med"/>
                      <a:tailEnd type="none" w="med" len="med"/>
                    </a:lnT>
                    <a:lnB w="12700" cap="flat" cmpd="sng" algn="ctr">
                      <a:solidFill>
                        <a:srgbClr val="3366FF"/>
                      </a:solidFill>
                      <a:prstDash val="solid"/>
                      <a:round/>
                      <a:headEnd type="none" w="med" len="med"/>
                      <a:tailEnd type="none" w="med" len="med"/>
                    </a:lnB>
                  </a:tcPr>
                </a:tc>
              </a:tr>
              <a:tr h="0">
                <a:tc>
                  <a:txBody>
                    <a:bodyPr/>
                    <a:lstStyle/>
                    <a:p>
                      <a:pPr marL="0" marR="0">
                        <a:spcBef>
                          <a:spcPts val="0"/>
                        </a:spcBef>
                        <a:spcAft>
                          <a:spcPts val="0"/>
                        </a:spcAft>
                      </a:pPr>
                      <a:r>
                        <a:rPr lang="en-US" sz="2600" dirty="0" smtClean="0">
                          <a:effectLst/>
                          <a:latin typeface="+mn-lt"/>
                          <a:ea typeface="MS Mincho"/>
                        </a:rPr>
                        <a:t>Grade 4-6</a:t>
                      </a:r>
                      <a:endParaRPr lang="en-US" sz="2600" dirty="0">
                        <a:effectLst/>
                        <a:latin typeface="+mn-lt"/>
                        <a:ea typeface="MS Mincho"/>
                      </a:endParaRPr>
                    </a:p>
                  </a:txBody>
                  <a:tcPr marL="68580" marR="68580" marT="0" marB="0">
                    <a:lnL w="12700" cap="flat" cmpd="sng" algn="ctr">
                      <a:solidFill>
                        <a:srgbClr val="3366FF"/>
                      </a:solidFill>
                      <a:prstDash val="solid"/>
                      <a:round/>
                      <a:headEnd type="none" w="med" len="med"/>
                      <a:tailEnd type="none" w="med" len="med"/>
                    </a:lnL>
                    <a:lnR w="12700" cap="flat" cmpd="sng" algn="ctr">
                      <a:solidFill>
                        <a:srgbClr val="3366FF"/>
                      </a:solidFill>
                      <a:prstDash val="solid"/>
                      <a:round/>
                      <a:headEnd type="none" w="med" len="med"/>
                      <a:tailEnd type="none" w="med" len="med"/>
                    </a:lnR>
                    <a:lnT w="12700" cap="flat" cmpd="sng" algn="ctr">
                      <a:solidFill>
                        <a:srgbClr val="3366FF"/>
                      </a:solidFill>
                      <a:prstDash val="solid"/>
                      <a:round/>
                      <a:headEnd type="none" w="med" len="med"/>
                      <a:tailEnd type="none" w="med" len="med"/>
                    </a:lnT>
                    <a:lnB w="12700" cap="flat" cmpd="sng" algn="ctr">
                      <a:solidFill>
                        <a:srgbClr val="3366FF"/>
                      </a:solidFill>
                      <a:prstDash val="solid"/>
                      <a:round/>
                      <a:headEnd type="none" w="med" len="med"/>
                      <a:tailEnd type="none" w="med" len="med"/>
                    </a:lnB>
                  </a:tcPr>
                </a:tc>
                <a:tc>
                  <a:txBody>
                    <a:bodyPr/>
                    <a:lstStyle/>
                    <a:p>
                      <a:pPr marL="0" marR="0" algn="ctr">
                        <a:spcBef>
                          <a:spcPts val="0"/>
                        </a:spcBef>
                        <a:spcAft>
                          <a:spcPts val="0"/>
                        </a:spcAft>
                      </a:pPr>
                      <a:r>
                        <a:rPr lang="en-US" sz="2600" dirty="0">
                          <a:effectLst/>
                          <a:latin typeface="Calibri"/>
                          <a:ea typeface="MS Mincho"/>
                        </a:rPr>
                        <a:t> </a:t>
                      </a:r>
                      <a:r>
                        <a:rPr lang="en-US" sz="2600" dirty="0" smtClean="0">
                          <a:effectLst/>
                          <a:latin typeface="Calibri"/>
                          <a:ea typeface="MS Mincho"/>
                        </a:rPr>
                        <a:t>x</a:t>
                      </a:r>
                      <a:endParaRPr lang="en-US" sz="1200" dirty="0">
                        <a:effectLst/>
                        <a:latin typeface="Times New Roman"/>
                        <a:ea typeface="MS Mincho"/>
                      </a:endParaRPr>
                    </a:p>
                  </a:txBody>
                  <a:tcPr marL="68580" marR="68580" marT="0" marB="0">
                    <a:lnL w="12700" cap="flat" cmpd="sng" algn="ctr">
                      <a:solidFill>
                        <a:srgbClr val="3366FF"/>
                      </a:solidFill>
                      <a:prstDash val="solid"/>
                      <a:round/>
                      <a:headEnd type="none" w="med" len="med"/>
                      <a:tailEnd type="none" w="med" len="med"/>
                    </a:lnL>
                    <a:lnR w="12700" cap="flat" cmpd="sng" algn="ctr">
                      <a:solidFill>
                        <a:srgbClr val="3366FF"/>
                      </a:solidFill>
                      <a:prstDash val="solid"/>
                      <a:round/>
                      <a:headEnd type="none" w="med" len="med"/>
                      <a:tailEnd type="none" w="med" len="med"/>
                    </a:lnR>
                    <a:lnT w="12700" cap="flat" cmpd="sng" algn="ctr">
                      <a:solidFill>
                        <a:srgbClr val="3366FF"/>
                      </a:solidFill>
                      <a:prstDash val="solid"/>
                      <a:round/>
                      <a:headEnd type="none" w="med" len="med"/>
                      <a:tailEnd type="none" w="med" len="med"/>
                    </a:lnT>
                    <a:lnB w="12700" cap="flat" cmpd="sng" algn="ctr">
                      <a:solidFill>
                        <a:srgbClr val="3366FF"/>
                      </a:solidFill>
                      <a:prstDash val="solid"/>
                      <a:round/>
                      <a:headEnd type="none" w="med" len="med"/>
                      <a:tailEnd type="none" w="med" len="med"/>
                    </a:lnB>
                  </a:tcPr>
                </a:tc>
                <a:tc>
                  <a:txBody>
                    <a:bodyPr/>
                    <a:lstStyle/>
                    <a:p>
                      <a:pPr marL="0" marR="0" algn="ctr">
                        <a:spcBef>
                          <a:spcPts val="0"/>
                        </a:spcBef>
                        <a:spcAft>
                          <a:spcPts val="0"/>
                        </a:spcAft>
                      </a:pPr>
                      <a:r>
                        <a:rPr lang="en-US" sz="2600" dirty="0" smtClean="0">
                          <a:effectLst/>
                          <a:latin typeface="+mn-lt"/>
                          <a:ea typeface="MS Mincho"/>
                        </a:rPr>
                        <a:t>x</a:t>
                      </a:r>
                      <a:endParaRPr lang="en-US" sz="2600" dirty="0">
                        <a:effectLst/>
                        <a:latin typeface="+mn-lt"/>
                        <a:ea typeface="MS Mincho"/>
                      </a:endParaRPr>
                    </a:p>
                  </a:txBody>
                  <a:tcPr marL="68580" marR="68580" marT="0" marB="0">
                    <a:lnL w="12700" cap="flat" cmpd="sng" algn="ctr">
                      <a:solidFill>
                        <a:srgbClr val="3366FF"/>
                      </a:solidFill>
                      <a:prstDash val="solid"/>
                      <a:round/>
                      <a:headEnd type="none" w="med" len="med"/>
                      <a:tailEnd type="none" w="med" len="med"/>
                    </a:lnL>
                    <a:lnR w="12700" cap="flat" cmpd="sng" algn="ctr">
                      <a:solidFill>
                        <a:srgbClr val="3366FF"/>
                      </a:solidFill>
                      <a:prstDash val="solid"/>
                      <a:round/>
                      <a:headEnd type="none" w="med" len="med"/>
                      <a:tailEnd type="none" w="med" len="med"/>
                    </a:lnR>
                    <a:lnT w="12700" cap="flat" cmpd="sng" algn="ctr">
                      <a:solidFill>
                        <a:srgbClr val="3366FF"/>
                      </a:solidFill>
                      <a:prstDash val="solid"/>
                      <a:round/>
                      <a:headEnd type="none" w="med" len="med"/>
                      <a:tailEnd type="none" w="med" len="med"/>
                    </a:lnT>
                    <a:lnB w="12700" cap="flat" cmpd="sng" algn="ctr">
                      <a:solidFill>
                        <a:srgbClr val="3366FF"/>
                      </a:solidFill>
                      <a:prstDash val="solid"/>
                      <a:round/>
                      <a:headEnd type="none" w="med" len="med"/>
                      <a:tailEnd type="none" w="med" len="med"/>
                    </a:lnB>
                  </a:tcPr>
                </a:tc>
                <a:tc>
                  <a:txBody>
                    <a:bodyPr/>
                    <a:lstStyle/>
                    <a:p>
                      <a:pPr marL="0" marR="0" algn="ctr">
                        <a:spcBef>
                          <a:spcPts val="0"/>
                        </a:spcBef>
                        <a:spcAft>
                          <a:spcPts val="0"/>
                        </a:spcAft>
                      </a:pPr>
                      <a:r>
                        <a:rPr lang="en-US" sz="2600" dirty="0">
                          <a:effectLst/>
                          <a:latin typeface="+mn-lt"/>
                          <a:ea typeface="MS Mincho"/>
                        </a:rPr>
                        <a:t>x</a:t>
                      </a:r>
                    </a:p>
                  </a:txBody>
                  <a:tcPr marL="68580" marR="68580" marT="0" marB="0">
                    <a:lnL w="12700" cap="flat" cmpd="sng" algn="ctr">
                      <a:solidFill>
                        <a:srgbClr val="3366FF"/>
                      </a:solidFill>
                      <a:prstDash val="solid"/>
                      <a:round/>
                      <a:headEnd type="none" w="med" len="med"/>
                      <a:tailEnd type="none" w="med" len="med"/>
                    </a:lnL>
                    <a:lnR w="12700" cap="flat" cmpd="sng" algn="ctr">
                      <a:solidFill>
                        <a:srgbClr val="3366FF"/>
                      </a:solidFill>
                      <a:prstDash val="solid"/>
                      <a:round/>
                      <a:headEnd type="none" w="med" len="med"/>
                      <a:tailEnd type="none" w="med" len="med"/>
                    </a:lnR>
                    <a:lnT w="12700" cap="flat" cmpd="sng" algn="ctr">
                      <a:solidFill>
                        <a:srgbClr val="3366FF"/>
                      </a:solidFill>
                      <a:prstDash val="solid"/>
                      <a:round/>
                      <a:headEnd type="none" w="med" len="med"/>
                      <a:tailEnd type="none" w="med" len="med"/>
                    </a:lnT>
                    <a:lnB w="12700" cap="flat" cmpd="sng" algn="ctr">
                      <a:solidFill>
                        <a:srgbClr val="3366FF"/>
                      </a:solidFill>
                      <a:prstDash val="solid"/>
                      <a:round/>
                      <a:headEnd type="none" w="med" len="med"/>
                      <a:tailEnd type="none" w="med" len="med"/>
                    </a:lnB>
                  </a:tcPr>
                </a:tc>
              </a:tr>
              <a:tr h="0">
                <a:tc>
                  <a:txBody>
                    <a:bodyPr/>
                    <a:lstStyle/>
                    <a:p>
                      <a:pPr marL="0" marR="0">
                        <a:spcBef>
                          <a:spcPts val="0"/>
                        </a:spcBef>
                        <a:spcAft>
                          <a:spcPts val="0"/>
                        </a:spcAft>
                      </a:pPr>
                      <a:r>
                        <a:rPr lang="en-US" sz="2600" dirty="0" smtClean="0">
                          <a:effectLst/>
                          <a:latin typeface="+mn-lt"/>
                          <a:ea typeface="MS Mincho"/>
                        </a:rPr>
                        <a:t>Grade 7-8</a:t>
                      </a:r>
                      <a:endParaRPr lang="en-US" sz="2600" dirty="0">
                        <a:effectLst/>
                        <a:latin typeface="+mn-lt"/>
                        <a:ea typeface="MS Mincho"/>
                      </a:endParaRPr>
                    </a:p>
                  </a:txBody>
                  <a:tcPr marL="68580" marR="68580" marT="0" marB="0">
                    <a:lnL w="12700" cap="flat" cmpd="sng" algn="ctr">
                      <a:solidFill>
                        <a:srgbClr val="3366FF"/>
                      </a:solidFill>
                      <a:prstDash val="solid"/>
                      <a:round/>
                      <a:headEnd type="none" w="med" len="med"/>
                      <a:tailEnd type="none" w="med" len="med"/>
                    </a:lnL>
                    <a:lnR w="12700" cap="flat" cmpd="sng" algn="ctr">
                      <a:solidFill>
                        <a:srgbClr val="3366FF"/>
                      </a:solidFill>
                      <a:prstDash val="solid"/>
                      <a:round/>
                      <a:headEnd type="none" w="med" len="med"/>
                      <a:tailEnd type="none" w="med" len="med"/>
                    </a:lnR>
                    <a:lnT w="12700" cap="flat" cmpd="sng" algn="ctr">
                      <a:solidFill>
                        <a:srgbClr val="3366FF"/>
                      </a:solidFill>
                      <a:prstDash val="solid"/>
                      <a:round/>
                      <a:headEnd type="none" w="med" len="med"/>
                      <a:tailEnd type="none" w="med" len="med"/>
                    </a:lnT>
                    <a:lnB w="12700" cap="flat" cmpd="sng" algn="ctr">
                      <a:solidFill>
                        <a:srgbClr val="3366FF"/>
                      </a:solidFill>
                      <a:prstDash val="solid"/>
                      <a:round/>
                      <a:headEnd type="none" w="med" len="med"/>
                      <a:tailEnd type="none" w="med" len="med"/>
                    </a:lnB>
                  </a:tcPr>
                </a:tc>
                <a:tc>
                  <a:txBody>
                    <a:bodyPr/>
                    <a:lstStyle/>
                    <a:p>
                      <a:pPr marL="0" marR="0" algn="ctr">
                        <a:spcBef>
                          <a:spcPts val="0"/>
                        </a:spcBef>
                        <a:spcAft>
                          <a:spcPts val="0"/>
                        </a:spcAft>
                      </a:pPr>
                      <a:r>
                        <a:rPr lang="en-US" sz="2600" dirty="0">
                          <a:effectLst/>
                          <a:latin typeface="Calibri"/>
                          <a:ea typeface="MS Mincho"/>
                        </a:rPr>
                        <a:t> </a:t>
                      </a:r>
                      <a:r>
                        <a:rPr lang="en-US" sz="2600" dirty="0" smtClean="0">
                          <a:effectLst/>
                          <a:latin typeface="Calibri"/>
                          <a:ea typeface="MS Mincho"/>
                        </a:rPr>
                        <a:t>x</a:t>
                      </a:r>
                      <a:endParaRPr lang="en-US" sz="1200" dirty="0">
                        <a:effectLst/>
                        <a:latin typeface="Times New Roman"/>
                        <a:ea typeface="MS Mincho"/>
                      </a:endParaRPr>
                    </a:p>
                  </a:txBody>
                  <a:tcPr marL="68580" marR="68580" marT="0" marB="0">
                    <a:lnL w="12700" cap="flat" cmpd="sng" algn="ctr">
                      <a:solidFill>
                        <a:srgbClr val="3366FF"/>
                      </a:solidFill>
                      <a:prstDash val="solid"/>
                      <a:round/>
                      <a:headEnd type="none" w="med" len="med"/>
                      <a:tailEnd type="none" w="med" len="med"/>
                    </a:lnL>
                    <a:lnR w="12700" cap="flat" cmpd="sng" algn="ctr">
                      <a:solidFill>
                        <a:srgbClr val="3366FF"/>
                      </a:solidFill>
                      <a:prstDash val="solid"/>
                      <a:round/>
                      <a:headEnd type="none" w="med" len="med"/>
                      <a:tailEnd type="none" w="med" len="med"/>
                    </a:lnR>
                    <a:lnT w="12700" cap="flat" cmpd="sng" algn="ctr">
                      <a:solidFill>
                        <a:srgbClr val="3366FF"/>
                      </a:solidFill>
                      <a:prstDash val="solid"/>
                      <a:round/>
                      <a:headEnd type="none" w="med" len="med"/>
                      <a:tailEnd type="none" w="med" len="med"/>
                    </a:lnT>
                    <a:lnB w="12700" cap="flat" cmpd="sng" algn="ctr">
                      <a:solidFill>
                        <a:srgbClr val="3366FF"/>
                      </a:solidFill>
                      <a:prstDash val="solid"/>
                      <a:round/>
                      <a:headEnd type="none" w="med" len="med"/>
                      <a:tailEnd type="none" w="med" len="med"/>
                    </a:lnB>
                  </a:tcPr>
                </a:tc>
                <a:tc>
                  <a:txBody>
                    <a:bodyPr/>
                    <a:lstStyle/>
                    <a:p>
                      <a:pPr marL="0" marR="0" algn="ctr">
                        <a:spcBef>
                          <a:spcPts val="0"/>
                        </a:spcBef>
                        <a:spcAft>
                          <a:spcPts val="0"/>
                        </a:spcAft>
                      </a:pPr>
                      <a:r>
                        <a:rPr lang="en-US" sz="2600" dirty="0" smtClean="0">
                          <a:effectLst/>
                          <a:latin typeface="+mn-lt"/>
                          <a:ea typeface="MS Mincho"/>
                        </a:rPr>
                        <a:t>x</a:t>
                      </a:r>
                      <a:endParaRPr lang="en-US" sz="2600" dirty="0">
                        <a:effectLst/>
                        <a:latin typeface="+mn-lt"/>
                        <a:ea typeface="MS Mincho"/>
                      </a:endParaRPr>
                    </a:p>
                  </a:txBody>
                  <a:tcPr marL="68580" marR="68580" marT="0" marB="0">
                    <a:lnL w="12700" cap="flat" cmpd="sng" algn="ctr">
                      <a:solidFill>
                        <a:srgbClr val="3366FF"/>
                      </a:solidFill>
                      <a:prstDash val="solid"/>
                      <a:round/>
                      <a:headEnd type="none" w="med" len="med"/>
                      <a:tailEnd type="none" w="med" len="med"/>
                    </a:lnL>
                    <a:lnR w="12700" cap="flat" cmpd="sng" algn="ctr">
                      <a:solidFill>
                        <a:srgbClr val="3366FF"/>
                      </a:solidFill>
                      <a:prstDash val="solid"/>
                      <a:round/>
                      <a:headEnd type="none" w="med" len="med"/>
                      <a:tailEnd type="none" w="med" len="med"/>
                    </a:lnR>
                    <a:lnT w="12700" cap="flat" cmpd="sng" algn="ctr">
                      <a:solidFill>
                        <a:srgbClr val="3366FF"/>
                      </a:solidFill>
                      <a:prstDash val="solid"/>
                      <a:round/>
                      <a:headEnd type="none" w="med" len="med"/>
                      <a:tailEnd type="none" w="med" len="med"/>
                    </a:lnT>
                    <a:lnB w="12700" cap="flat" cmpd="sng" algn="ctr">
                      <a:solidFill>
                        <a:srgbClr val="3366FF"/>
                      </a:solidFill>
                      <a:prstDash val="solid"/>
                      <a:round/>
                      <a:headEnd type="none" w="med" len="med"/>
                      <a:tailEnd type="none" w="med" len="med"/>
                    </a:lnB>
                  </a:tcPr>
                </a:tc>
                <a:tc>
                  <a:txBody>
                    <a:bodyPr/>
                    <a:lstStyle/>
                    <a:p>
                      <a:pPr marL="0" marR="0" algn="ctr">
                        <a:spcBef>
                          <a:spcPts val="0"/>
                        </a:spcBef>
                        <a:spcAft>
                          <a:spcPts val="0"/>
                        </a:spcAft>
                      </a:pPr>
                      <a:r>
                        <a:rPr lang="en-US" sz="2600" dirty="0" smtClean="0">
                          <a:effectLst/>
                          <a:latin typeface="+mn-lt"/>
                          <a:ea typeface="MS Mincho"/>
                        </a:rPr>
                        <a:t>x</a:t>
                      </a:r>
                      <a:endParaRPr lang="en-US" sz="2600" dirty="0">
                        <a:effectLst/>
                        <a:latin typeface="+mn-lt"/>
                        <a:ea typeface="MS Mincho"/>
                      </a:endParaRPr>
                    </a:p>
                  </a:txBody>
                  <a:tcPr marL="68580" marR="68580" marT="0" marB="0">
                    <a:lnL w="12700" cap="flat" cmpd="sng" algn="ctr">
                      <a:solidFill>
                        <a:srgbClr val="3366FF"/>
                      </a:solidFill>
                      <a:prstDash val="solid"/>
                      <a:round/>
                      <a:headEnd type="none" w="med" len="med"/>
                      <a:tailEnd type="none" w="med" len="med"/>
                    </a:lnL>
                    <a:lnR w="12700" cap="flat" cmpd="sng" algn="ctr">
                      <a:solidFill>
                        <a:srgbClr val="3366FF"/>
                      </a:solidFill>
                      <a:prstDash val="solid"/>
                      <a:round/>
                      <a:headEnd type="none" w="med" len="med"/>
                      <a:tailEnd type="none" w="med" len="med"/>
                    </a:lnR>
                    <a:lnT w="12700" cap="flat" cmpd="sng" algn="ctr">
                      <a:solidFill>
                        <a:srgbClr val="3366FF"/>
                      </a:solidFill>
                      <a:prstDash val="solid"/>
                      <a:round/>
                      <a:headEnd type="none" w="med" len="med"/>
                      <a:tailEnd type="none" w="med" len="med"/>
                    </a:lnT>
                    <a:lnB w="12700" cap="flat" cmpd="sng" algn="ctr">
                      <a:solidFill>
                        <a:srgbClr val="3366FF"/>
                      </a:solidFill>
                      <a:prstDash val="solid"/>
                      <a:round/>
                      <a:headEnd type="none" w="med" len="med"/>
                      <a:tailEnd type="none" w="med" len="med"/>
                    </a:lnB>
                  </a:tcPr>
                </a:tc>
              </a:tr>
              <a:tr h="0">
                <a:tc>
                  <a:txBody>
                    <a:bodyPr/>
                    <a:lstStyle/>
                    <a:p>
                      <a:pPr marL="0" marR="0">
                        <a:spcBef>
                          <a:spcPts val="0"/>
                        </a:spcBef>
                        <a:spcAft>
                          <a:spcPts val="0"/>
                        </a:spcAft>
                      </a:pPr>
                      <a:r>
                        <a:rPr lang="en-US" sz="2600" dirty="0" smtClean="0">
                          <a:effectLst/>
                          <a:latin typeface="+mn-lt"/>
                          <a:ea typeface="MS Mincho"/>
                        </a:rPr>
                        <a:t>Grade 9-12</a:t>
                      </a:r>
                      <a:endParaRPr lang="en-US" sz="2600" dirty="0">
                        <a:effectLst/>
                        <a:latin typeface="+mn-lt"/>
                        <a:ea typeface="MS Mincho"/>
                      </a:endParaRPr>
                    </a:p>
                  </a:txBody>
                  <a:tcPr marL="68580" marR="68580" marT="0" marB="0">
                    <a:lnL w="12700" cap="flat" cmpd="sng" algn="ctr">
                      <a:solidFill>
                        <a:srgbClr val="3366FF"/>
                      </a:solidFill>
                      <a:prstDash val="solid"/>
                      <a:round/>
                      <a:headEnd type="none" w="med" len="med"/>
                      <a:tailEnd type="none" w="med" len="med"/>
                    </a:lnL>
                    <a:lnR w="12700" cap="flat" cmpd="sng" algn="ctr">
                      <a:solidFill>
                        <a:srgbClr val="3366FF"/>
                      </a:solidFill>
                      <a:prstDash val="solid"/>
                      <a:round/>
                      <a:headEnd type="none" w="med" len="med"/>
                      <a:tailEnd type="none" w="med" len="med"/>
                    </a:lnR>
                    <a:lnT w="12700" cap="flat" cmpd="sng" algn="ctr">
                      <a:solidFill>
                        <a:srgbClr val="3366FF"/>
                      </a:solidFill>
                      <a:prstDash val="solid"/>
                      <a:round/>
                      <a:headEnd type="none" w="med" len="med"/>
                      <a:tailEnd type="none" w="med" len="med"/>
                    </a:lnT>
                    <a:lnB w="12700" cap="flat" cmpd="sng" algn="ctr">
                      <a:solidFill>
                        <a:srgbClr val="3366FF"/>
                      </a:solidFill>
                      <a:prstDash val="solid"/>
                      <a:round/>
                      <a:headEnd type="none" w="med" len="med"/>
                      <a:tailEnd type="none" w="med" len="med"/>
                    </a:lnB>
                  </a:tcPr>
                </a:tc>
                <a:tc>
                  <a:txBody>
                    <a:bodyPr/>
                    <a:lstStyle/>
                    <a:p>
                      <a:pPr marL="0" marR="0" algn="ctr">
                        <a:spcBef>
                          <a:spcPts val="0"/>
                        </a:spcBef>
                        <a:spcAft>
                          <a:spcPts val="0"/>
                        </a:spcAft>
                      </a:pPr>
                      <a:endParaRPr lang="en-US" sz="1200" dirty="0">
                        <a:effectLst/>
                        <a:latin typeface="Times New Roman"/>
                        <a:ea typeface="MS Mincho"/>
                      </a:endParaRPr>
                    </a:p>
                  </a:txBody>
                  <a:tcPr marL="68580" marR="68580" marT="0" marB="0">
                    <a:lnL w="12700" cap="flat" cmpd="sng" algn="ctr">
                      <a:solidFill>
                        <a:srgbClr val="3366FF"/>
                      </a:solidFill>
                      <a:prstDash val="solid"/>
                      <a:round/>
                      <a:headEnd type="none" w="med" len="med"/>
                      <a:tailEnd type="none" w="med" len="med"/>
                    </a:lnL>
                    <a:lnR w="12700" cap="flat" cmpd="sng" algn="ctr">
                      <a:solidFill>
                        <a:srgbClr val="3366FF"/>
                      </a:solidFill>
                      <a:prstDash val="solid"/>
                      <a:round/>
                      <a:headEnd type="none" w="med" len="med"/>
                      <a:tailEnd type="none" w="med" len="med"/>
                    </a:lnR>
                    <a:lnT w="12700" cap="flat" cmpd="sng" algn="ctr">
                      <a:solidFill>
                        <a:srgbClr val="3366FF"/>
                      </a:solidFill>
                      <a:prstDash val="solid"/>
                      <a:round/>
                      <a:headEnd type="none" w="med" len="med"/>
                      <a:tailEnd type="none" w="med" len="med"/>
                    </a:lnT>
                    <a:lnB w="12700" cap="flat" cmpd="sng" algn="ctr">
                      <a:solidFill>
                        <a:srgbClr val="3366FF"/>
                      </a:solidFill>
                      <a:prstDash val="solid"/>
                      <a:round/>
                      <a:headEnd type="none" w="med" len="med"/>
                      <a:tailEnd type="none" w="med" len="med"/>
                    </a:lnB>
                  </a:tcPr>
                </a:tc>
                <a:tc>
                  <a:txBody>
                    <a:bodyPr/>
                    <a:lstStyle/>
                    <a:p>
                      <a:pPr marL="0" marR="0" algn="ctr">
                        <a:spcBef>
                          <a:spcPts val="0"/>
                        </a:spcBef>
                        <a:spcAft>
                          <a:spcPts val="0"/>
                        </a:spcAft>
                      </a:pPr>
                      <a:r>
                        <a:rPr lang="en-US" sz="2600" dirty="0" smtClean="0">
                          <a:effectLst/>
                          <a:latin typeface="+mn-lt"/>
                          <a:ea typeface="MS Mincho"/>
                        </a:rPr>
                        <a:t>x</a:t>
                      </a:r>
                      <a:endParaRPr lang="en-US" sz="2600" dirty="0">
                        <a:effectLst/>
                        <a:latin typeface="+mn-lt"/>
                        <a:ea typeface="MS Mincho"/>
                      </a:endParaRPr>
                    </a:p>
                  </a:txBody>
                  <a:tcPr marL="68580" marR="68580" marT="0" marB="0">
                    <a:lnL w="12700" cap="flat" cmpd="sng" algn="ctr">
                      <a:solidFill>
                        <a:srgbClr val="3366FF"/>
                      </a:solidFill>
                      <a:prstDash val="solid"/>
                      <a:round/>
                      <a:headEnd type="none" w="med" len="med"/>
                      <a:tailEnd type="none" w="med" len="med"/>
                    </a:lnL>
                    <a:lnR w="12700" cap="flat" cmpd="sng" algn="ctr">
                      <a:solidFill>
                        <a:srgbClr val="3366FF"/>
                      </a:solidFill>
                      <a:prstDash val="solid"/>
                      <a:round/>
                      <a:headEnd type="none" w="med" len="med"/>
                      <a:tailEnd type="none" w="med" len="med"/>
                    </a:lnR>
                    <a:lnT w="12700" cap="flat" cmpd="sng" algn="ctr">
                      <a:solidFill>
                        <a:srgbClr val="3366FF"/>
                      </a:solidFill>
                      <a:prstDash val="solid"/>
                      <a:round/>
                      <a:headEnd type="none" w="med" len="med"/>
                      <a:tailEnd type="none" w="med" len="med"/>
                    </a:lnT>
                    <a:lnB w="12700" cap="flat" cmpd="sng" algn="ctr">
                      <a:solidFill>
                        <a:srgbClr val="3366FF"/>
                      </a:solidFill>
                      <a:prstDash val="solid"/>
                      <a:round/>
                      <a:headEnd type="none" w="med" len="med"/>
                      <a:tailEnd type="none" w="med" len="med"/>
                    </a:lnB>
                  </a:tcPr>
                </a:tc>
                <a:tc>
                  <a:txBody>
                    <a:bodyPr/>
                    <a:lstStyle/>
                    <a:p>
                      <a:pPr marL="0" marR="0" algn="ctr">
                        <a:spcBef>
                          <a:spcPts val="0"/>
                        </a:spcBef>
                        <a:spcAft>
                          <a:spcPts val="0"/>
                        </a:spcAft>
                      </a:pPr>
                      <a:r>
                        <a:rPr lang="en-US" sz="2600" dirty="0" smtClean="0">
                          <a:effectLst/>
                          <a:latin typeface="+mn-lt"/>
                          <a:ea typeface="MS Mincho"/>
                        </a:rPr>
                        <a:t>x</a:t>
                      </a:r>
                      <a:endParaRPr lang="en-US" sz="2600" dirty="0">
                        <a:effectLst/>
                        <a:latin typeface="+mn-lt"/>
                        <a:ea typeface="MS Mincho"/>
                      </a:endParaRPr>
                    </a:p>
                  </a:txBody>
                  <a:tcPr marL="68580" marR="68580" marT="0" marB="0">
                    <a:lnL w="12700" cap="flat" cmpd="sng" algn="ctr">
                      <a:solidFill>
                        <a:srgbClr val="3366FF"/>
                      </a:solidFill>
                      <a:prstDash val="solid"/>
                      <a:round/>
                      <a:headEnd type="none" w="med" len="med"/>
                      <a:tailEnd type="none" w="med" len="med"/>
                    </a:lnL>
                    <a:lnR w="12700" cap="flat" cmpd="sng" algn="ctr">
                      <a:solidFill>
                        <a:srgbClr val="3366FF"/>
                      </a:solidFill>
                      <a:prstDash val="solid"/>
                      <a:round/>
                      <a:headEnd type="none" w="med" len="med"/>
                      <a:tailEnd type="none" w="med" len="med"/>
                    </a:lnR>
                    <a:lnT w="12700" cap="flat" cmpd="sng" algn="ctr">
                      <a:solidFill>
                        <a:srgbClr val="3366FF"/>
                      </a:solidFill>
                      <a:prstDash val="solid"/>
                      <a:round/>
                      <a:headEnd type="none" w="med" len="med"/>
                      <a:tailEnd type="none" w="med" len="med"/>
                    </a:lnT>
                    <a:lnB w="12700" cap="flat" cmpd="sng" algn="ctr">
                      <a:solidFill>
                        <a:srgbClr val="3366FF"/>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bg1"/>
                </a:solidFill>
              </a:rPr>
              <a:t>External Strength:  School Culture</a:t>
            </a:r>
            <a:endParaRPr lang="en-US" b="1" dirty="0">
              <a:solidFill>
                <a:schemeClr val="bg1"/>
              </a:solidFill>
            </a:endParaRPr>
          </a:p>
        </p:txBody>
      </p:sp>
      <p:sp>
        <p:nvSpPr>
          <p:cNvPr id="3" name="Content Placeholder 2"/>
          <p:cNvSpPr>
            <a:spLocks noGrp="1"/>
          </p:cNvSpPr>
          <p:nvPr>
            <p:ph idx="1"/>
          </p:nvPr>
        </p:nvSpPr>
        <p:spPr>
          <a:xfrm>
            <a:off x="838200" y="2068512"/>
            <a:ext cx="7467600" cy="3951288"/>
          </a:xfrm>
        </p:spPr>
        <p:txBody>
          <a:bodyPr/>
          <a:lstStyle/>
          <a:p>
            <a:pPr>
              <a:buFont typeface="Arial" pitchFamily="34" charset="0"/>
              <a:buChar char="•"/>
            </a:pPr>
            <a:r>
              <a:rPr lang="en-US" sz="2400" b="1" dirty="0" smtClean="0">
                <a:solidFill>
                  <a:schemeClr val="tx1"/>
                </a:solidFill>
              </a:rPr>
              <a:t>High Expectations of School:  </a:t>
            </a:r>
            <a:r>
              <a:rPr lang="en-US" sz="2400" dirty="0" smtClean="0">
                <a:solidFill>
                  <a:schemeClr val="tx1"/>
                </a:solidFill>
              </a:rPr>
              <a:t>To help students define their passions and develop internal motivation</a:t>
            </a:r>
          </a:p>
          <a:p>
            <a:pPr>
              <a:spcBef>
                <a:spcPts val="1200"/>
              </a:spcBef>
              <a:spcAft>
                <a:spcPts val="0"/>
              </a:spcAft>
              <a:buFont typeface="Arial" pitchFamily="34" charset="0"/>
              <a:buChar char="•"/>
            </a:pPr>
            <a:r>
              <a:rPr lang="en-US" sz="2400" b="1" dirty="0" smtClean="0">
                <a:solidFill>
                  <a:schemeClr val="tx1"/>
                </a:solidFill>
              </a:rPr>
              <a:t>Bonding to School:  </a:t>
            </a:r>
            <a:r>
              <a:rPr lang="en-US" sz="2400" dirty="0" smtClean="0">
                <a:solidFill>
                  <a:schemeClr val="tx1"/>
                </a:solidFill>
              </a:rPr>
              <a:t>Active, connected, engaged students  </a:t>
            </a:r>
          </a:p>
          <a:p>
            <a:pPr>
              <a:spcBef>
                <a:spcPts val="1200"/>
              </a:spcBef>
              <a:spcAft>
                <a:spcPts val="0"/>
              </a:spcAft>
              <a:buFont typeface="Arial" pitchFamily="34" charset="0"/>
              <a:buChar char="•"/>
            </a:pPr>
            <a:r>
              <a:rPr lang="en-US" sz="2400" b="1" dirty="0" smtClean="0">
                <a:solidFill>
                  <a:schemeClr val="tx1"/>
                </a:solidFill>
              </a:rPr>
              <a:t>Caring School Climate:  </a:t>
            </a:r>
            <a:r>
              <a:rPr lang="en-US" sz="2400" dirty="0" smtClean="0">
                <a:solidFill>
                  <a:schemeClr val="tx1"/>
                </a:solidFill>
              </a:rPr>
              <a:t>Positive  relationships between teachers and students   </a:t>
            </a:r>
          </a:p>
          <a:p>
            <a:pPr>
              <a:spcBef>
                <a:spcPts val="1200"/>
              </a:spcBef>
              <a:spcAft>
                <a:spcPts val="0"/>
              </a:spcAft>
              <a:buFont typeface="Arial" pitchFamily="34" charset="0"/>
              <a:buChar char="•"/>
            </a:pPr>
            <a:r>
              <a:rPr lang="en-US" sz="2400" b="1" dirty="0" smtClean="0">
                <a:solidFill>
                  <a:schemeClr val="tx1"/>
                </a:solidFill>
              </a:rPr>
              <a:t>School Boundaries:  </a:t>
            </a:r>
            <a:r>
              <a:rPr lang="en-US" sz="2400" dirty="0" smtClean="0">
                <a:solidFill>
                  <a:schemeClr val="tx1"/>
                </a:solidFill>
              </a:rPr>
              <a:t>Students as district ambassadors demonstrating school pride through their behaviors outside of school </a:t>
            </a:r>
            <a:endParaRPr lang="en-US" sz="2400" b="1" dirty="0" smtClean="0">
              <a:solidFill>
                <a:schemeClr val="tx1"/>
              </a:solidFill>
            </a:endParaRPr>
          </a:p>
          <a:p>
            <a:pPr>
              <a:buNone/>
            </a:pPr>
            <a:endParaRPr lang="en-US" dirty="0" smtClean="0"/>
          </a:p>
          <a:p>
            <a:endParaRPr lang="en-US"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r>
              <a:rPr lang="en-US"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Students Reporting Empathy for</a:t>
            </a:r>
            <a:br>
              <a:rPr lang="en-US"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en-US"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Those Being Bullied</a:t>
            </a:r>
            <a:endParaRPr lang="en-US" b="1"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aphicFrame>
        <p:nvGraphicFramePr>
          <p:cNvPr id="7" name="Content Placeholder 6"/>
          <p:cNvGraphicFramePr>
            <a:graphicFrameLocks noGrp="1"/>
          </p:cNvGraphicFramePr>
          <p:nvPr>
            <p:ph sz="quarter" idx="1"/>
          </p:nvPr>
        </p:nvGraphicFramePr>
        <p:xfrm>
          <a:off x="612775" y="1981200"/>
          <a:ext cx="6931025" cy="4114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b="1" dirty="0" smtClean="0">
                <a:solidFill>
                  <a:schemeClr val="bg1"/>
                </a:solidFill>
                <a:cs typeface="Times New Roman" pitchFamily="18" charset="0"/>
              </a:rPr>
              <a:t>Stress on Children and Adolescents </a:t>
            </a:r>
          </a:p>
        </p:txBody>
      </p:sp>
      <p:sp>
        <p:nvSpPr>
          <p:cNvPr id="18435" name="Content Placeholder 2"/>
          <p:cNvSpPr>
            <a:spLocks noGrp="1"/>
          </p:cNvSpPr>
          <p:nvPr>
            <p:ph idx="1"/>
          </p:nvPr>
        </p:nvSpPr>
        <p:spPr>
          <a:xfrm>
            <a:off x="457200" y="2057400"/>
            <a:ext cx="8229600" cy="4343400"/>
          </a:xfrm>
        </p:spPr>
        <p:txBody>
          <a:bodyPr>
            <a:normAutofit fontScale="92500" lnSpcReduction="10000"/>
          </a:bodyPr>
          <a:lstStyle/>
          <a:p>
            <a:pPr eaLnBrk="1" hangingPunct="1"/>
            <a:r>
              <a:rPr lang="en-US" dirty="0" smtClean="0">
                <a:cs typeface="Times New Roman" pitchFamily="18" charset="0"/>
              </a:rPr>
              <a:t>There will always be stress in our lives. </a:t>
            </a:r>
          </a:p>
          <a:p>
            <a:pPr eaLnBrk="1" hangingPunct="1"/>
            <a:r>
              <a:rPr lang="en-US" dirty="0" smtClean="0">
                <a:cs typeface="Times New Roman" pitchFamily="18" charset="0"/>
              </a:rPr>
              <a:t>Our body’s reaction to stress is mediated through complex sensory input-sights/ sounds, brain nervous system, hormones, body’s cells and organs.  </a:t>
            </a:r>
          </a:p>
          <a:p>
            <a:pPr eaLnBrk="1" hangingPunct="1"/>
            <a:r>
              <a:rPr lang="en-US" dirty="0" smtClean="0">
                <a:cs typeface="Times New Roman" pitchFamily="18" charset="0"/>
              </a:rPr>
              <a:t>Emotions play an important role in how we experience stress- the brain is the conductor of this system.   </a:t>
            </a:r>
          </a:p>
          <a:p>
            <a:pPr eaLnBrk="1" hangingPunct="1">
              <a:buFontTx/>
              <a:buNone/>
            </a:pPr>
            <a:endParaRPr lang="en-US" sz="2000" i="1" dirty="0" smtClean="0"/>
          </a:p>
          <a:p>
            <a:pPr eaLnBrk="1" hangingPunct="1">
              <a:buFontTx/>
              <a:buNone/>
            </a:pPr>
            <a:r>
              <a:rPr lang="en-US" sz="2000" i="1" dirty="0" smtClean="0"/>
              <a:t>Healthychildren.org</a:t>
            </a:r>
          </a:p>
        </p:txBody>
      </p:sp>
      <p:sp>
        <p:nvSpPr>
          <p:cNvPr id="5" name="Rectangle 4"/>
          <p:cNvSpPr/>
          <p:nvPr/>
        </p:nvSpPr>
        <p:spPr>
          <a:xfrm>
            <a:off x="2784106" y="3244334"/>
            <a:ext cx="3431517" cy="369332"/>
          </a:xfrm>
          <a:prstGeom prst="rect">
            <a:avLst/>
          </a:prstGeom>
        </p:spPr>
        <p:txBody>
          <a:bodyPr wrap="none">
            <a:spAutoFit/>
          </a:bodyPr>
          <a:lstStyle/>
          <a:p>
            <a:r>
              <a:rPr lang="en-US" b="1" dirty="0" smtClean="0">
                <a:solidFill>
                  <a:schemeClr val="bg1"/>
                </a:solidFill>
                <a:cs typeface="Times New Roman" pitchFamily="18" charset="0"/>
              </a:rPr>
              <a:t>Stress on Children and Adolescent</a:t>
            </a:r>
            <a:endParaRPr lang="en-US"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r>
              <a:rPr lang="en-US"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Students Reporting They Have More</a:t>
            </a:r>
            <a:br>
              <a:rPr lang="en-US"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en-US"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Than One Good Friend</a:t>
            </a:r>
            <a:endParaRPr lang="en-US" b="1"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xmlns="" val="105411983"/>
              </p:ext>
            </p:extLst>
          </p:nvPr>
        </p:nvGraphicFramePr>
        <p:xfrm>
          <a:off x="533400" y="1905000"/>
          <a:ext cx="7083425" cy="44196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r>
              <a:rPr lang="en-US" sz="36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Students Reporting They Like School</a:t>
            </a:r>
            <a:endParaRPr lang="en-US" sz="3600" b="1"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xmlns="" val="1673310805"/>
              </p:ext>
            </p:extLst>
          </p:nvPr>
        </p:nvGraphicFramePr>
        <p:xfrm>
          <a:off x="609600" y="1905000"/>
          <a:ext cx="7083425" cy="4495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10 Tips for teaching children and adolescents Resiliency</a:t>
            </a:r>
            <a:endParaRPr lang="en-US" dirty="0"/>
          </a:p>
        </p:txBody>
      </p:sp>
      <p:sp>
        <p:nvSpPr>
          <p:cNvPr id="3" name="Content Placeholder 2"/>
          <p:cNvSpPr>
            <a:spLocks noGrp="1"/>
          </p:cNvSpPr>
          <p:nvPr>
            <p:ph idx="1"/>
          </p:nvPr>
        </p:nvSpPr>
        <p:spPr/>
        <p:txBody>
          <a:bodyPr>
            <a:normAutofit fontScale="55000" lnSpcReduction="20000"/>
          </a:bodyPr>
          <a:lstStyle/>
          <a:p>
            <a:pPr>
              <a:spcBef>
                <a:spcPts val="800"/>
              </a:spcBef>
              <a:buNone/>
            </a:pPr>
            <a:r>
              <a:rPr lang="en-US" b="1" dirty="0" smtClean="0"/>
              <a:t>1. Make </a:t>
            </a:r>
            <a:r>
              <a:rPr lang="en-US" b="1" dirty="0"/>
              <a:t>connections</a:t>
            </a:r>
            <a:r>
              <a:rPr lang="en-US" dirty="0"/>
              <a:t> </a:t>
            </a:r>
            <a:endParaRPr lang="en-US" dirty="0" smtClean="0"/>
          </a:p>
          <a:p>
            <a:pPr lvl="1">
              <a:spcBef>
                <a:spcPts val="800"/>
              </a:spcBef>
            </a:pPr>
            <a:r>
              <a:rPr lang="en-US" dirty="0" smtClean="0"/>
              <a:t>Teach </a:t>
            </a:r>
            <a:r>
              <a:rPr lang="en-US" dirty="0"/>
              <a:t>your child how to make friends, including the skill of empathy, or feeling another's pain</a:t>
            </a:r>
            <a:r>
              <a:rPr lang="en-US" dirty="0" smtClean="0"/>
              <a:t>.</a:t>
            </a:r>
          </a:p>
          <a:p>
            <a:pPr lvl="1">
              <a:spcBef>
                <a:spcPts val="800"/>
              </a:spcBef>
            </a:pPr>
            <a:r>
              <a:rPr lang="en-US" dirty="0" smtClean="0"/>
              <a:t>Encourage </a:t>
            </a:r>
            <a:r>
              <a:rPr lang="en-US" dirty="0"/>
              <a:t>your child to be a friend in order to get friends. </a:t>
            </a:r>
            <a:endParaRPr lang="en-US" dirty="0" smtClean="0"/>
          </a:p>
          <a:p>
            <a:pPr lvl="1">
              <a:spcBef>
                <a:spcPts val="800"/>
              </a:spcBef>
            </a:pPr>
            <a:r>
              <a:rPr lang="en-US" dirty="0" smtClean="0"/>
              <a:t>Build </a:t>
            </a:r>
            <a:r>
              <a:rPr lang="en-US" dirty="0"/>
              <a:t>a strong family network to support your child through his or her inevitable disappointments and hurts. </a:t>
            </a:r>
            <a:endParaRPr lang="en-US" dirty="0" smtClean="0"/>
          </a:p>
          <a:p>
            <a:pPr lvl="1">
              <a:spcBef>
                <a:spcPts val="800"/>
              </a:spcBef>
            </a:pPr>
            <a:r>
              <a:rPr lang="en-US" u="sng" dirty="0" smtClean="0"/>
              <a:t>Connecting </a:t>
            </a:r>
            <a:r>
              <a:rPr lang="en-US" u="sng" dirty="0"/>
              <a:t>with people provides social support and strengthens resilience. </a:t>
            </a:r>
            <a:endParaRPr lang="en-US" u="sng" dirty="0" smtClean="0"/>
          </a:p>
          <a:p>
            <a:pPr>
              <a:spcBef>
                <a:spcPts val="800"/>
              </a:spcBef>
              <a:buNone/>
            </a:pPr>
            <a:r>
              <a:rPr lang="en-US" b="1" dirty="0" smtClean="0"/>
              <a:t>2. Help </a:t>
            </a:r>
            <a:r>
              <a:rPr lang="en-US" b="1" dirty="0"/>
              <a:t>your child by having him or her help others</a:t>
            </a:r>
            <a:r>
              <a:rPr lang="en-US" dirty="0"/>
              <a:t> </a:t>
            </a:r>
            <a:endParaRPr lang="en-US" dirty="0" smtClean="0"/>
          </a:p>
          <a:p>
            <a:pPr lvl="1">
              <a:spcBef>
                <a:spcPts val="800"/>
              </a:spcBef>
            </a:pPr>
            <a:r>
              <a:rPr lang="en-US" dirty="0" smtClean="0"/>
              <a:t>Children </a:t>
            </a:r>
            <a:r>
              <a:rPr lang="en-US" dirty="0"/>
              <a:t>who may feel helpless can be empowered by helping others. </a:t>
            </a:r>
            <a:endParaRPr lang="en-US" dirty="0" smtClean="0"/>
          </a:p>
          <a:p>
            <a:pPr lvl="1">
              <a:spcBef>
                <a:spcPts val="800"/>
              </a:spcBef>
            </a:pPr>
            <a:r>
              <a:rPr lang="en-US" dirty="0" smtClean="0"/>
              <a:t>Engage </a:t>
            </a:r>
            <a:r>
              <a:rPr lang="en-US" dirty="0"/>
              <a:t>your child in age-appropriate volunteer work, or ask for assistance yourself with some task that he or she can master. </a:t>
            </a:r>
            <a:endParaRPr lang="en-US" dirty="0" smtClean="0"/>
          </a:p>
          <a:p>
            <a:pPr>
              <a:spcBef>
                <a:spcPts val="800"/>
              </a:spcBef>
              <a:buNone/>
            </a:pPr>
            <a:r>
              <a:rPr lang="en-US" b="1" dirty="0" smtClean="0"/>
              <a:t>3. Maintain </a:t>
            </a:r>
            <a:r>
              <a:rPr lang="en-US" b="1" dirty="0"/>
              <a:t>a daily routine</a:t>
            </a:r>
            <a:r>
              <a:rPr lang="en-US" dirty="0"/>
              <a:t> </a:t>
            </a:r>
            <a:endParaRPr lang="en-US" dirty="0" smtClean="0"/>
          </a:p>
          <a:p>
            <a:pPr lvl="1">
              <a:spcBef>
                <a:spcPts val="800"/>
              </a:spcBef>
            </a:pPr>
            <a:r>
              <a:rPr lang="en-US" dirty="0" smtClean="0"/>
              <a:t>Sticking </a:t>
            </a:r>
            <a:r>
              <a:rPr lang="en-US" dirty="0"/>
              <a:t>to a routine can be comforting to children, especially younger children who crave structure in their lives. </a:t>
            </a:r>
            <a:endParaRPr lang="en-US" dirty="0" smtClean="0"/>
          </a:p>
          <a:p>
            <a:pPr lvl="1">
              <a:spcBef>
                <a:spcPts val="800"/>
              </a:spcBef>
            </a:pPr>
            <a:r>
              <a:rPr lang="en-US" dirty="0" smtClean="0"/>
              <a:t>Encourage </a:t>
            </a:r>
            <a:r>
              <a:rPr lang="en-US" dirty="0"/>
              <a:t>your child to develop his or her own routines</a:t>
            </a:r>
            <a:r>
              <a:rPr lang="en-US" dirty="0" smtClean="0"/>
              <a:t>.</a:t>
            </a:r>
            <a:endParaRPr lang="en-US" dirty="0"/>
          </a:p>
        </p:txBody>
      </p:sp>
    </p:spTree>
    <p:extLst>
      <p:ext uri="{BB962C8B-B14F-4D97-AF65-F5344CB8AC3E}">
        <p14:creationId xmlns:p14="http://schemas.microsoft.com/office/powerpoint/2010/main" xmlns="" val="5838534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10 Tips for teaching children and adolescents Resiliency</a:t>
            </a:r>
            <a:endParaRPr lang="en-US" dirty="0"/>
          </a:p>
        </p:txBody>
      </p:sp>
      <p:sp>
        <p:nvSpPr>
          <p:cNvPr id="3" name="Content Placeholder 2"/>
          <p:cNvSpPr>
            <a:spLocks noGrp="1"/>
          </p:cNvSpPr>
          <p:nvPr>
            <p:ph idx="1"/>
          </p:nvPr>
        </p:nvSpPr>
        <p:spPr/>
        <p:txBody>
          <a:bodyPr>
            <a:normAutofit fontScale="47500" lnSpcReduction="20000"/>
          </a:bodyPr>
          <a:lstStyle/>
          <a:p>
            <a:pPr>
              <a:spcBef>
                <a:spcPts val="800"/>
              </a:spcBef>
              <a:buNone/>
            </a:pPr>
            <a:r>
              <a:rPr lang="en-US" b="1" dirty="0" smtClean="0"/>
              <a:t>4. </a:t>
            </a:r>
            <a:r>
              <a:rPr lang="en-US" sz="2900" b="1" dirty="0" smtClean="0"/>
              <a:t>Take a break</a:t>
            </a:r>
            <a:r>
              <a:rPr lang="en-US" sz="2900" dirty="0" smtClean="0"/>
              <a:t> </a:t>
            </a:r>
          </a:p>
          <a:p>
            <a:pPr lvl="1">
              <a:spcBef>
                <a:spcPts val="800"/>
              </a:spcBef>
            </a:pPr>
            <a:r>
              <a:rPr lang="en-US" sz="2900" dirty="0" smtClean="0"/>
              <a:t>Teach </a:t>
            </a:r>
            <a:r>
              <a:rPr lang="en-US" sz="2900" dirty="0"/>
              <a:t>your child how to focus on something besides what's worrying him. </a:t>
            </a:r>
            <a:endParaRPr lang="en-US" sz="2900" dirty="0" smtClean="0"/>
          </a:p>
          <a:p>
            <a:pPr lvl="1">
              <a:spcBef>
                <a:spcPts val="800"/>
              </a:spcBef>
            </a:pPr>
            <a:r>
              <a:rPr lang="en-US" sz="2900" dirty="0" smtClean="0"/>
              <a:t>Be </a:t>
            </a:r>
            <a:r>
              <a:rPr lang="en-US" sz="2900" dirty="0"/>
              <a:t>aware of what your child is exposed to that can be troubling, whether it be news, the Internet or overheard conversations, and make sure your child takes a break from those things if they trouble </a:t>
            </a:r>
            <a:r>
              <a:rPr lang="en-US" sz="2900" dirty="0" smtClean="0"/>
              <a:t>her.</a:t>
            </a:r>
          </a:p>
          <a:p>
            <a:pPr>
              <a:spcBef>
                <a:spcPts val="800"/>
              </a:spcBef>
              <a:buNone/>
            </a:pPr>
            <a:r>
              <a:rPr lang="en-US" sz="2900" b="1" dirty="0" smtClean="0"/>
              <a:t>5. Teach your child self-care</a:t>
            </a:r>
            <a:r>
              <a:rPr lang="en-US" sz="2900" dirty="0" smtClean="0"/>
              <a:t> </a:t>
            </a:r>
          </a:p>
          <a:p>
            <a:pPr lvl="1">
              <a:spcBef>
                <a:spcPts val="800"/>
              </a:spcBef>
            </a:pPr>
            <a:r>
              <a:rPr lang="en-US" sz="2900" dirty="0" smtClean="0"/>
              <a:t>Make </a:t>
            </a:r>
            <a:r>
              <a:rPr lang="en-US" sz="2900" dirty="0"/>
              <a:t>yourself a good example, and teach your child the importance of making time to eat properly, exercise and rest. </a:t>
            </a:r>
            <a:endParaRPr lang="en-US" sz="2900" dirty="0" smtClean="0"/>
          </a:p>
          <a:p>
            <a:pPr lvl="1">
              <a:spcBef>
                <a:spcPts val="800"/>
              </a:spcBef>
            </a:pPr>
            <a:r>
              <a:rPr lang="en-US" sz="2900" dirty="0" smtClean="0"/>
              <a:t>Make </a:t>
            </a:r>
            <a:r>
              <a:rPr lang="en-US" sz="2900" dirty="0"/>
              <a:t>sure your child has time to </a:t>
            </a:r>
            <a:r>
              <a:rPr lang="en-US" sz="2900" dirty="0" smtClean="0"/>
              <a:t>have </a:t>
            </a:r>
            <a:r>
              <a:rPr lang="en-US" sz="2900" dirty="0"/>
              <a:t>fun, and make sure that your child hasn't scheduled every moment of his or her life with no "down time" to relax</a:t>
            </a:r>
            <a:r>
              <a:rPr lang="en-US" sz="2900" dirty="0" smtClean="0"/>
              <a:t>.</a:t>
            </a:r>
          </a:p>
          <a:p>
            <a:pPr lvl="1">
              <a:spcBef>
                <a:spcPts val="800"/>
              </a:spcBef>
            </a:pPr>
            <a:r>
              <a:rPr lang="en-US" sz="2900" dirty="0" smtClean="0"/>
              <a:t>Caring </a:t>
            </a:r>
            <a:r>
              <a:rPr lang="en-US" sz="2900" dirty="0"/>
              <a:t>for oneself and even having fun will help your child stay balanced and better deal with stressful times</a:t>
            </a:r>
            <a:r>
              <a:rPr lang="en-US" sz="2900" dirty="0" smtClean="0"/>
              <a:t>.</a:t>
            </a:r>
          </a:p>
          <a:p>
            <a:pPr>
              <a:spcBef>
                <a:spcPts val="800"/>
              </a:spcBef>
              <a:buNone/>
            </a:pPr>
            <a:r>
              <a:rPr lang="en-US" sz="2900" b="1" dirty="0" smtClean="0"/>
              <a:t>6. Move </a:t>
            </a:r>
            <a:r>
              <a:rPr lang="en-US" sz="2900" b="1" dirty="0"/>
              <a:t>toward your goals</a:t>
            </a:r>
            <a:r>
              <a:rPr lang="en-US" sz="2900" dirty="0"/>
              <a:t> </a:t>
            </a:r>
          </a:p>
          <a:p>
            <a:pPr lvl="1">
              <a:spcBef>
                <a:spcPts val="800"/>
              </a:spcBef>
            </a:pPr>
            <a:r>
              <a:rPr lang="en-US" sz="2900" dirty="0" smtClean="0"/>
              <a:t>Teach </a:t>
            </a:r>
            <a:r>
              <a:rPr lang="en-US" sz="2900" dirty="0"/>
              <a:t>your child to set reasonable goals and then to move toward them one step at a time. </a:t>
            </a:r>
            <a:endParaRPr lang="en-US" sz="2900" dirty="0" smtClean="0"/>
          </a:p>
          <a:p>
            <a:pPr lvl="1">
              <a:spcBef>
                <a:spcPts val="800"/>
              </a:spcBef>
            </a:pPr>
            <a:r>
              <a:rPr lang="en-US" sz="2900" dirty="0" smtClean="0"/>
              <a:t>Moving </a:t>
            </a:r>
            <a:r>
              <a:rPr lang="en-US" sz="2900" dirty="0"/>
              <a:t>toward that goal — even if it's a tiny step — and receiving praise for doing so will focus your child on what he or she has accomplished rather than on what hasn't been accomplished, and can help build the resilience to move forward in the face of challenges. </a:t>
            </a:r>
          </a:p>
          <a:p>
            <a:pPr>
              <a:spcBef>
                <a:spcPts val="800"/>
              </a:spcBef>
            </a:pPr>
            <a:endParaRPr lang="en-US" dirty="0" smtClean="0"/>
          </a:p>
          <a:p>
            <a:pPr lvl="1">
              <a:spcBef>
                <a:spcPts val="800"/>
              </a:spcBef>
            </a:pPr>
            <a:endParaRPr lang="en-US" dirty="0"/>
          </a:p>
        </p:txBody>
      </p:sp>
    </p:spTree>
    <p:extLst>
      <p:ext uri="{BB962C8B-B14F-4D97-AF65-F5344CB8AC3E}">
        <p14:creationId xmlns:p14="http://schemas.microsoft.com/office/powerpoint/2010/main" xmlns="" val="38210617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10 Tips for teaching children and adolescents Resiliency</a:t>
            </a:r>
          </a:p>
        </p:txBody>
      </p:sp>
      <p:sp>
        <p:nvSpPr>
          <p:cNvPr id="3" name="Content Placeholder 2"/>
          <p:cNvSpPr>
            <a:spLocks noGrp="1"/>
          </p:cNvSpPr>
          <p:nvPr>
            <p:ph idx="1"/>
          </p:nvPr>
        </p:nvSpPr>
        <p:spPr>
          <a:xfrm>
            <a:off x="739775" y="1905000"/>
            <a:ext cx="7662864" cy="4132264"/>
          </a:xfrm>
        </p:spPr>
        <p:txBody>
          <a:bodyPr>
            <a:normAutofit fontScale="25000" lnSpcReduction="20000"/>
          </a:bodyPr>
          <a:lstStyle/>
          <a:p>
            <a:pPr>
              <a:spcBef>
                <a:spcPts val="800"/>
              </a:spcBef>
              <a:buNone/>
            </a:pPr>
            <a:r>
              <a:rPr lang="en-US" sz="6400" b="1" dirty="0" smtClean="0"/>
              <a:t>7. Nurture </a:t>
            </a:r>
            <a:r>
              <a:rPr lang="en-US" sz="6400" b="1" dirty="0"/>
              <a:t>a positive self-view</a:t>
            </a:r>
            <a:r>
              <a:rPr lang="en-US" sz="6400" dirty="0"/>
              <a:t> </a:t>
            </a:r>
            <a:endParaRPr lang="en-US" sz="6400" dirty="0" smtClean="0"/>
          </a:p>
          <a:p>
            <a:pPr lvl="1">
              <a:spcBef>
                <a:spcPts val="800"/>
              </a:spcBef>
            </a:pPr>
            <a:r>
              <a:rPr lang="en-US" sz="6400" dirty="0" smtClean="0"/>
              <a:t>Help </a:t>
            </a:r>
            <a:r>
              <a:rPr lang="en-US" sz="6400" dirty="0"/>
              <a:t>your child remember ways that he or she has successfully handled hardships in the past and then help him understand that these past challenges help him build the strength to handle future challenges. </a:t>
            </a:r>
            <a:endParaRPr lang="en-US" sz="6400" dirty="0" smtClean="0"/>
          </a:p>
          <a:p>
            <a:pPr lvl="1">
              <a:spcBef>
                <a:spcPts val="800"/>
              </a:spcBef>
            </a:pPr>
            <a:r>
              <a:rPr lang="en-US" sz="6400" dirty="0" smtClean="0"/>
              <a:t>Help </a:t>
            </a:r>
            <a:r>
              <a:rPr lang="en-US" sz="6400" dirty="0"/>
              <a:t>your child learn to trust </a:t>
            </a:r>
            <a:r>
              <a:rPr lang="en-US" sz="6400" dirty="0" smtClean="0"/>
              <a:t>her/himself </a:t>
            </a:r>
            <a:r>
              <a:rPr lang="en-US" sz="6400" dirty="0"/>
              <a:t>to solve problems and make appropriate decisions. </a:t>
            </a:r>
            <a:endParaRPr lang="en-US" sz="6400" dirty="0" smtClean="0"/>
          </a:p>
          <a:p>
            <a:pPr lvl="1">
              <a:spcBef>
                <a:spcPts val="800"/>
              </a:spcBef>
            </a:pPr>
            <a:r>
              <a:rPr lang="en-US" sz="6400" dirty="0" smtClean="0"/>
              <a:t>Teach </a:t>
            </a:r>
            <a:r>
              <a:rPr lang="en-US" sz="6400" dirty="0"/>
              <a:t>your child to see the humor in life, and the ability to laugh at one's self. </a:t>
            </a:r>
          </a:p>
          <a:p>
            <a:pPr>
              <a:spcBef>
                <a:spcPts val="800"/>
              </a:spcBef>
              <a:buNone/>
            </a:pPr>
            <a:r>
              <a:rPr lang="en-US" sz="6400" b="1" dirty="0" smtClean="0"/>
              <a:t>8. Keep </a:t>
            </a:r>
            <a:r>
              <a:rPr lang="en-US" sz="6400" b="1" dirty="0"/>
              <a:t>things in perspective and maintain a hopeful outlook</a:t>
            </a:r>
            <a:r>
              <a:rPr lang="en-US" sz="6400" dirty="0"/>
              <a:t> </a:t>
            </a:r>
            <a:endParaRPr lang="en-US" sz="6400" dirty="0" smtClean="0"/>
          </a:p>
          <a:p>
            <a:pPr lvl="1">
              <a:spcBef>
                <a:spcPts val="800"/>
              </a:spcBef>
            </a:pPr>
            <a:r>
              <a:rPr lang="en-US" sz="6400" dirty="0" smtClean="0"/>
              <a:t>Even </a:t>
            </a:r>
            <a:r>
              <a:rPr lang="en-US" sz="6400" dirty="0"/>
              <a:t>when your child is facing very painful events, help him look at the situation in a broader context and keep a long-term perspective. </a:t>
            </a:r>
            <a:endParaRPr lang="en-US" sz="6400" dirty="0" smtClean="0"/>
          </a:p>
          <a:p>
            <a:pPr lvl="1">
              <a:spcBef>
                <a:spcPts val="800"/>
              </a:spcBef>
            </a:pPr>
            <a:r>
              <a:rPr lang="en-US" sz="6400" dirty="0" smtClean="0"/>
              <a:t>Although </a:t>
            </a:r>
            <a:r>
              <a:rPr lang="en-US" sz="6400" dirty="0"/>
              <a:t>your child may be too young to consider a long-term look on his own, help him or her see that there is a future beyond the current situation and that the future can be good. </a:t>
            </a:r>
            <a:endParaRPr lang="en-US" sz="6400" dirty="0" smtClean="0"/>
          </a:p>
          <a:p>
            <a:pPr lvl="1">
              <a:spcBef>
                <a:spcPts val="800"/>
              </a:spcBef>
            </a:pPr>
            <a:r>
              <a:rPr lang="en-US" sz="6400" dirty="0" smtClean="0"/>
              <a:t>An </a:t>
            </a:r>
            <a:r>
              <a:rPr lang="en-US" sz="6400" dirty="0"/>
              <a:t>optimistic and positive outlook enables your child to see the good </a:t>
            </a:r>
            <a:endParaRPr lang="en-US" sz="6400" dirty="0" smtClean="0"/>
          </a:p>
          <a:p>
            <a:pPr lvl="1">
              <a:spcBef>
                <a:spcPts val="800"/>
              </a:spcBef>
              <a:buNone/>
            </a:pPr>
            <a:r>
              <a:rPr lang="en-US" sz="6400" dirty="0" smtClean="0"/>
              <a:t>       things </a:t>
            </a:r>
            <a:r>
              <a:rPr lang="en-US" sz="6400" dirty="0"/>
              <a:t>in life and keep going even in the hardest times. </a:t>
            </a:r>
          </a:p>
        </p:txBody>
      </p:sp>
    </p:spTree>
    <p:extLst>
      <p:ext uri="{BB962C8B-B14F-4D97-AF65-F5344CB8AC3E}">
        <p14:creationId xmlns:p14="http://schemas.microsoft.com/office/powerpoint/2010/main" xmlns="" val="79521745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10 Tips for teaching children and adolescents Resiliency</a:t>
            </a:r>
          </a:p>
        </p:txBody>
      </p:sp>
      <p:sp>
        <p:nvSpPr>
          <p:cNvPr id="3" name="Content Placeholder 2"/>
          <p:cNvSpPr>
            <a:spLocks noGrp="1"/>
          </p:cNvSpPr>
          <p:nvPr>
            <p:ph idx="1"/>
          </p:nvPr>
        </p:nvSpPr>
        <p:spPr>
          <a:xfrm>
            <a:off x="739775" y="1981200"/>
            <a:ext cx="7662864" cy="4056064"/>
          </a:xfrm>
        </p:spPr>
        <p:txBody>
          <a:bodyPr>
            <a:normAutofit fontScale="85000" lnSpcReduction="20000"/>
          </a:bodyPr>
          <a:lstStyle/>
          <a:p>
            <a:pPr>
              <a:spcBef>
                <a:spcPts val="800"/>
              </a:spcBef>
              <a:buNone/>
            </a:pPr>
            <a:r>
              <a:rPr lang="en-US" b="1" dirty="0" smtClean="0"/>
              <a:t>9. Look for opportunities for self-discovery</a:t>
            </a:r>
            <a:r>
              <a:rPr lang="en-US" dirty="0" smtClean="0"/>
              <a:t> </a:t>
            </a:r>
          </a:p>
          <a:p>
            <a:pPr lvl="1">
              <a:spcBef>
                <a:spcPts val="800"/>
              </a:spcBef>
            </a:pPr>
            <a:r>
              <a:rPr lang="en-US" dirty="0" smtClean="0"/>
              <a:t>Tough times are often the times when children learn the most about themselves. </a:t>
            </a:r>
          </a:p>
          <a:p>
            <a:pPr lvl="1">
              <a:spcBef>
                <a:spcPts val="800"/>
              </a:spcBef>
            </a:pPr>
            <a:r>
              <a:rPr lang="en-US" dirty="0" smtClean="0"/>
              <a:t>Help your child take a look at how whatever he is facing can teach him "what he is made of.”</a:t>
            </a:r>
          </a:p>
          <a:p>
            <a:pPr lvl="1">
              <a:spcBef>
                <a:spcPts val="800"/>
              </a:spcBef>
              <a:buNone/>
            </a:pPr>
            <a:endParaRPr lang="en-US" dirty="0" smtClean="0"/>
          </a:p>
          <a:p>
            <a:pPr>
              <a:spcBef>
                <a:spcPts val="800"/>
              </a:spcBef>
              <a:buNone/>
            </a:pPr>
            <a:r>
              <a:rPr lang="en-US" b="1" dirty="0" smtClean="0"/>
              <a:t>10. Accept that change is part of living</a:t>
            </a:r>
            <a:r>
              <a:rPr lang="en-US" dirty="0" smtClean="0"/>
              <a:t> </a:t>
            </a:r>
          </a:p>
          <a:p>
            <a:pPr lvl="1">
              <a:spcBef>
                <a:spcPts val="800"/>
              </a:spcBef>
            </a:pPr>
            <a:r>
              <a:rPr lang="en-US" dirty="0" smtClean="0"/>
              <a:t>Change often can be scary for children and teens. </a:t>
            </a:r>
          </a:p>
          <a:p>
            <a:pPr lvl="1">
              <a:spcBef>
                <a:spcPts val="800"/>
              </a:spcBef>
            </a:pPr>
            <a:r>
              <a:rPr lang="en-US" dirty="0" smtClean="0"/>
              <a:t>Help your child see that change is part of life and new goals can replace goals that have become unattainable. </a:t>
            </a:r>
          </a:p>
          <a:p>
            <a:pPr>
              <a:spcBef>
                <a:spcPts val="800"/>
              </a:spcBef>
              <a:buNone/>
            </a:pPr>
            <a:endParaRPr lang="en-US" sz="6400" dirty="0"/>
          </a:p>
        </p:txBody>
      </p:sp>
    </p:spTree>
    <p:extLst>
      <p:ext uri="{BB962C8B-B14F-4D97-AF65-F5344CB8AC3E}">
        <p14:creationId xmlns:p14="http://schemas.microsoft.com/office/powerpoint/2010/main" xmlns="" val="79521745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Build Grit and Perseverance </a:t>
            </a:r>
            <a:endParaRPr lang="en-US" b="1" dirty="0">
              <a:solidFill>
                <a:schemeClr val="bg1"/>
              </a:solidFill>
            </a:endParaRPr>
          </a:p>
        </p:txBody>
      </p:sp>
      <p:sp>
        <p:nvSpPr>
          <p:cNvPr id="3" name="Content Placeholder 2"/>
          <p:cNvSpPr>
            <a:spLocks noGrp="1"/>
          </p:cNvSpPr>
          <p:nvPr>
            <p:ph idx="1"/>
          </p:nvPr>
        </p:nvSpPr>
        <p:spPr>
          <a:xfrm>
            <a:off x="457200" y="2514600"/>
            <a:ext cx="8229600" cy="3657600"/>
          </a:xfrm>
        </p:spPr>
        <p:txBody>
          <a:bodyPr/>
          <a:lstStyle/>
          <a:p>
            <a:r>
              <a:rPr lang="en-US" dirty="0" smtClean="0">
                <a:hlinkClick r:id="rId2"/>
              </a:rPr>
              <a:t>https://www.ted.com/talks/angela_lee_duckworth_the_key_to_success_grit?language=en</a:t>
            </a:r>
            <a:r>
              <a:rPr lang="en-US" dirty="0" smtClean="0"/>
              <a:t>.</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bg1"/>
                </a:solidFill>
              </a:rPr>
              <a:t>Final Thoughts</a:t>
            </a:r>
            <a:endParaRPr lang="en-US" b="1" dirty="0">
              <a:solidFill>
                <a:schemeClr val="bg1"/>
              </a:solidFill>
            </a:endParaRPr>
          </a:p>
        </p:txBody>
      </p:sp>
      <p:sp>
        <p:nvSpPr>
          <p:cNvPr id="3" name="Content Placeholder 2"/>
          <p:cNvSpPr>
            <a:spLocks noGrp="1"/>
          </p:cNvSpPr>
          <p:nvPr>
            <p:ph idx="1"/>
          </p:nvPr>
        </p:nvSpPr>
        <p:spPr>
          <a:xfrm>
            <a:off x="762000" y="2286000"/>
            <a:ext cx="7501056" cy="3962400"/>
          </a:xfrm>
        </p:spPr>
        <p:txBody>
          <a:bodyPr/>
          <a:lstStyle/>
          <a:p>
            <a:pPr>
              <a:lnSpc>
                <a:spcPct val="125000"/>
              </a:lnSpc>
              <a:spcBef>
                <a:spcPts val="0"/>
              </a:spcBef>
              <a:buNone/>
            </a:pPr>
            <a:r>
              <a:rPr lang="en-US" sz="2400" dirty="0" smtClean="0"/>
              <a:t>Persistence and resilience only come from having been given the chance to work through difficult problems.</a:t>
            </a:r>
          </a:p>
          <a:p>
            <a:pPr>
              <a:lnSpc>
                <a:spcPct val="125000"/>
              </a:lnSpc>
              <a:spcBef>
                <a:spcPts val="0"/>
              </a:spcBef>
              <a:buNone/>
            </a:pPr>
            <a:r>
              <a:rPr lang="en-US" sz="2400" dirty="0" smtClean="0"/>
              <a:t>						~  </a:t>
            </a:r>
            <a:r>
              <a:rPr lang="en-US" sz="2400" dirty="0" err="1" smtClean="0"/>
              <a:t>Gever</a:t>
            </a:r>
            <a:r>
              <a:rPr lang="en-US" sz="2400" dirty="0" smtClean="0"/>
              <a:t> </a:t>
            </a:r>
            <a:r>
              <a:rPr lang="en-US" sz="2400" dirty="0" err="1" smtClean="0"/>
              <a:t>Tulley</a:t>
            </a:r>
            <a:endParaRPr lang="en-US" sz="2400" dirty="0" smtClean="0"/>
          </a:p>
          <a:p>
            <a:pPr>
              <a:buNone/>
            </a:pPr>
            <a:endParaRPr lang="en-US" sz="2400" i="1" dirty="0" smtClean="0"/>
          </a:p>
          <a:p>
            <a:pPr>
              <a:buNone/>
            </a:pPr>
            <a:endParaRPr lang="en-US" sz="2400" i="1" dirty="0" smtClean="0"/>
          </a:p>
          <a:p>
            <a:pPr>
              <a:lnSpc>
                <a:spcPct val="125000"/>
              </a:lnSpc>
              <a:spcBef>
                <a:spcPts val="0"/>
              </a:spcBef>
              <a:buNone/>
            </a:pPr>
            <a:r>
              <a:rPr lang="en-US" sz="2400" dirty="0" smtClean="0"/>
              <a:t>At Pine-Richland, we must do all we can to help those working through difficult problems.</a:t>
            </a:r>
          </a:p>
        </p:txBody>
      </p:sp>
      <p:sp>
        <p:nvSpPr>
          <p:cNvPr id="4" name="Footer Placeholder 4"/>
          <p:cNvSpPr>
            <a:spLocks noGrp="1"/>
          </p:cNvSpPr>
          <p:nvPr>
            <p:ph type="ftr" sz="quarter" idx="11"/>
          </p:nvPr>
        </p:nvSpPr>
        <p:spPr>
          <a:xfrm>
            <a:off x="3429000" y="6356350"/>
            <a:ext cx="2895600" cy="365125"/>
          </a:xfrm>
        </p:spPr>
        <p:txBody>
          <a:bodyPr/>
          <a:lstStyle/>
          <a:p>
            <a:r>
              <a:rPr lang="en-US" dirty="0" smtClean="0"/>
              <a:t>Pine-Richland School District</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042275" cy="1143000"/>
          </a:xfrm>
        </p:spPr>
        <p:txBody>
          <a:bodyPr>
            <a:normAutofit/>
          </a:bodyPr>
          <a:lstStyle/>
          <a:p>
            <a:r>
              <a:rPr lang="en-US" b="1" dirty="0" smtClean="0">
                <a:solidFill>
                  <a:schemeClr val="bg1"/>
                </a:solidFill>
              </a:rPr>
              <a:t>Resiliency:  Resources </a:t>
            </a:r>
            <a:endParaRPr lang="en-US" b="1" dirty="0">
              <a:solidFill>
                <a:schemeClr val="bg1"/>
              </a:solidFill>
            </a:endParaRPr>
          </a:p>
        </p:txBody>
      </p:sp>
      <p:sp>
        <p:nvSpPr>
          <p:cNvPr id="3" name="Content Placeholder 2"/>
          <p:cNvSpPr>
            <a:spLocks noGrp="1"/>
          </p:cNvSpPr>
          <p:nvPr>
            <p:ph idx="1"/>
          </p:nvPr>
        </p:nvSpPr>
        <p:spPr>
          <a:xfrm>
            <a:off x="457200" y="2057400"/>
            <a:ext cx="7848600" cy="4419600"/>
          </a:xfrm>
        </p:spPr>
        <p:txBody>
          <a:bodyPr>
            <a:normAutofit fontScale="25000" lnSpcReduction="20000"/>
          </a:bodyPr>
          <a:lstStyle/>
          <a:p>
            <a:pPr eaLnBrk="1" hangingPunct="1">
              <a:lnSpc>
                <a:spcPct val="120000"/>
              </a:lnSpc>
              <a:buNone/>
            </a:pPr>
            <a:r>
              <a:rPr lang="en-US" dirty="0" smtClean="0">
                <a:latin typeface="Arial" charset="0"/>
                <a:cs typeface="Arial" charset="0"/>
              </a:rPr>
              <a:t>	</a:t>
            </a:r>
            <a:r>
              <a:rPr lang="en-US" sz="6400" dirty="0" smtClean="0">
                <a:cs typeface="Arial" charset="0"/>
              </a:rPr>
              <a:t>American Psychological Association  (2011).  </a:t>
            </a:r>
            <a:r>
              <a:rPr lang="en-US" sz="6400" u="sng" dirty="0" smtClean="0">
                <a:cs typeface="Arial" charset="0"/>
              </a:rPr>
              <a:t>Resilience Guide for Parents and Teachers.</a:t>
            </a:r>
            <a:r>
              <a:rPr lang="en-US" sz="6400" dirty="0" smtClean="0">
                <a:cs typeface="Arial" charset="0"/>
              </a:rPr>
              <a:t> </a:t>
            </a:r>
            <a:r>
              <a:rPr lang="en-US" sz="6400" dirty="0" smtClean="0">
                <a:cs typeface="Arial" charset="0"/>
                <a:hlinkClick r:id="rId2"/>
              </a:rPr>
              <a:t>http://www.apa.org/helpcenter/road-resilience.aspx</a:t>
            </a:r>
            <a:endParaRPr lang="en-US" sz="6400" dirty="0" smtClean="0">
              <a:cs typeface="Arial" charset="0"/>
            </a:endParaRPr>
          </a:p>
          <a:p>
            <a:pPr eaLnBrk="1" hangingPunct="1">
              <a:lnSpc>
                <a:spcPct val="120000"/>
              </a:lnSpc>
              <a:buNone/>
            </a:pPr>
            <a:r>
              <a:rPr lang="en-US" sz="6400" dirty="0" smtClean="0">
                <a:cs typeface="Arial" charset="0"/>
              </a:rPr>
              <a:t>	American Psychological Association (2011). </a:t>
            </a:r>
            <a:r>
              <a:rPr lang="en-US" sz="6400" u="sng" dirty="0" smtClean="0">
                <a:cs typeface="Arial" charset="0"/>
              </a:rPr>
              <a:t>Resilience for Teens</a:t>
            </a:r>
            <a:r>
              <a:rPr lang="en-US" sz="6400" dirty="0" smtClean="0">
                <a:cs typeface="Arial" charset="0"/>
              </a:rPr>
              <a:t>. </a:t>
            </a:r>
            <a:r>
              <a:rPr lang="en-US" sz="6400" dirty="0" smtClean="0">
                <a:cs typeface="Arial" charset="0"/>
                <a:hlinkClick r:id="rId3"/>
              </a:rPr>
              <a:t>http://www.apa.org/helpcenter/bounce.aspx</a:t>
            </a:r>
            <a:r>
              <a:rPr lang="en-US" sz="6400" dirty="0" smtClean="0">
                <a:cs typeface="Arial" charset="0"/>
              </a:rPr>
              <a:t>. </a:t>
            </a:r>
          </a:p>
          <a:p>
            <a:pPr eaLnBrk="1" hangingPunct="1">
              <a:lnSpc>
                <a:spcPct val="120000"/>
              </a:lnSpc>
              <a:buNone/>
            </a:pPr>
            <a:r>
              <a:rPr lang="en-US" sz="6400" dirty="0" smtClean="0">
                <a:cs typeface="Arial" charset="0"/>
              </a:rPr>
              <a:t>	American Psychological Association  (2011).  </a:t>
            </a:r>
            <a:r>
              <a:rPr lang="en-US" sz="6400" u="sng" dirty="0" smtClean="0">
                <a:cs typeface="Arial" charset="0"/>
              </a:rPr>
              <a:t>Road to Resilience</a:t>
            </a:r>
            <a:r>
              <a:rPr lang="en-US" sz="6400" dirty="0" smtClean="0">
                <a:cs typeface="Arial" charset="0"/>
              </a:rPr>
              <a:t>. </a:t>
            </a:r>
            <a:r>
              <a:rPr lang="en-US" sz="6400" dirty="0" smtClean="0">
                <a:cs typeface="Arial" charset="0"/>
                <a:hlinkClick r:id="rId2"/>
              </a:rPr>
              <a:t>http://www.apa.org/helpcenter/road-resilience.aspx</a:t>
            </a:r>
            <a:endParaRPr lang="en-US" sz="6400" dirty="0" smtClean="0">
              <a:cs typeface="Arial" charset="0"/>
            </a:endParaRPr>
          </a:p>
          <a:p>
            <a:pPr eaLnBrk="1" hangingPunct="1">
              <a:lnSpc>
                <a:spcPct val="120000"/>
              </a:lnSpc>
              <a:buNone/>
            </a:pPr>
            <a:r>
              <a:rPr lang="en-US" sz="6400" dirty="0" smtClean="0">
                <a:cs typeface="Arial" charset="0"/>
              </a:rPr>
              <a:t>	</a:t>
            </a:r>
            <a:r>
              <a:rPr lang="en-US" sz="6400" dirty="0" err="1" smtClean="0">
                <a:cs typeface="Arial" charset="0"/>
              </a:rPr>
              <a:t>Dweck</a:t>
            </a:r>
            <a:r>
              <a:rPr lang="en-US" sz="6400" dirty="0" smtClean="0">
                <a:cs typeface="Arial" charset="0"/>
              </a:rPr>
              <a:t>, C. (2006). </a:t>
            </a:r>
            <a:r>
              <a:rPr lang="en-US" sz="6400" u="sng" dirty="0" smtClean="0">
                <a:cs typeface="Arial" charset="0"/>
              </a:rPr>
              <a:t>Mindset.</a:t>
            </a:r>
            <a:r>
              <a:rPr lang="en-US" sz="6400" dirty="0" smtClean="0">
                <a:cs typeface="Arial" charset="0"/>
              </a:rPr>
              <a:t>  New York: </a:t>
            </a:r>
            <a:r>
              <a:rPr lang="en-US" sz="6400" dirty="0" err="1" smtClean="0">
                <a:cs typeface="Arial" charset="0"/>
              </a:rPr>
              <a:t>Ballantine</a:t>
            </a:r>
            <a:r>
              <a:rPr lang="en-US" sz="6400" dirty="0" smtClean="0">
                <a:cs typeface="Arial" charset="0"/>
              </a:rPr>
              <a:t> Books.   </a:t>
            </a:r>
          </a:p>
          <a:p>
            <a:pPr>
              <a:lnSpc>
                <a:spcPct val="120000"/>
              </a:lnSpc>
              <a:buNone/>
            </a:pPr>
            <a:r>
              <a:rPr lang="en-US" sz="6400" dirty="0" smtClean="0">
                <a:cs typeface="Arial" charset="0"/>
              </a:rPr>
              <a:t>	</a:t>
            </a:r>
            <a:r>
              <a:rPr lang="en-US" sz="6400" dirty="0" err="1" smtClean="0">
                <a:cs typeface="Arial" charset="0"/>
              </a:rPr>
              <a:t>Galinsky</a:t>
            </a:r>
            <a:r>
              <a:rPr lang="en-US" sz="6400" dirty="0" smtClean="0">
                <a:cs typeface="Arial" charset="0"/>
              </a:rPr>
              <a:t>, E. (2010). </a:t>
            </a:r>
            <a:r>
              <a:rPr lang="en-US" sz="6400" u="sng" dirty="0" smtClean="0">
                <a:cs typeface="Arial" charset="0"/>
              </a:rPr>
              <a:t>Mind in the making: The seven essentials life skills every child </a:t>
            </a:r>
            <a:r>
              <a:rPr lang="en-US" sz="6400" dirty="0" smtClean="0">
                <a:cs typeface="Arial" charset="0"/>
              </a:rPr>
              <a:t>needs.  Harper Collins.  </a:t>
            </a:r>
          </a:p>
          <a:p>
            <a:pPr>
              <a:lnSpc>
                <a:spcPct val="120000"/>
              </a:lnSpc>
              <a:buNone/>
            </a:pPr>
            <a:r>
              <a:rPr lang="en-US" sz="6400" dirty="0" smtClean="0">
                <a:cs typeface="Arial" charset="0"/>
              </a:rPr>
              <a:t>	Harvey, V. S.  (2004). </a:t>
            </a:r>
            <a:r>
              <a:rPr lang="en-US" sz="6400" u="sng" dirty="0" smtClean="0">
                <a:cs typeface="Arial" charset="0"/>
              </a:rPr>
              <a:t>Resiliency: Strategies for Parents and Educators.</a:t>
            </a:r>
            <a:r>
              <a:rPr lang="en-US" sz="6400" dirty="0" smtClean="0">
                <a:cs typeface="Arial" charset="0"/>
              </a:rPr>
              <a:t>  National Association of School Psychologists, </a:t>
            </a:r>
            <a:r>
              <a:rPr lang="en-US" sz="6400" dirty="0" smtClean="0">
                <a:cs typeface="Arial" charset="0"/>
                <a:hlinkClick r:id="rId4"/>
              </a:rPr>
              <a:t>www.nasponline.org</a:t>
            </a:r>
            <a:r>
              <a:rPr lang="en-US" sz="6400" dirty="0" smtClean="0">
                <a:cs typeface="Arial" charset="0"/>
              </a:rPr>
              <a:t>. Henderson, N. (2013). Havens of Resilience. </a:t>
            </a:r>
            <a:r>
              <a:rPr lang="en-US" sz="6400" i="1" dirty="0" smtClean="0">
                <a:cs typeface="Arial" charset="0"/>
              </a:rPr>
              <a:t>Educational Leadership</a:t>
            </a:r>
            <a:r>
              <a:rPr lang="en-US" sz="6400" dirty="0" smtClean="0">
                <a:cs typeface="Arial" charset="0"/>
              </a:rPr>
              <a:t>. 23-27.  </a:t>
            </a:r>
          </a:p>
          <a:p>
            <a:pPr>
              <a:lnSpc>
                <a:spcPct val="120000"/>
              </a:lnSpc>
              <a:buNone/>
            </a:pPr>
            <a:r>
              <a:rPr lang="en-US" sz="6400" dirty="0" smtClean="0">
                <a:cs typeface="Arial" charset="0"/>
              </a:rPr>
              <a:t>	Perkins-Gough, D. (2013). The Significance of Grit, A Conversation with Angela Lee Duckworth.  </a:t>
            </a:r>
            <a:r>
              <a:rPr lang="en-US" sz="6400" i="1" dirty="0" smtClean="0">
                <a:cs typeface="Arial" charset="0"/>
              </a:rPr>
              <a:t>Educational Leadership</a:t>
            </a:r>
            <a:r>
              <a:rPr lang="en-US" sz="6400" dirty="0" smtClean="0">
                <a:cs typeface="Arial" charset="0"/>
              </a:rPr>
              <a:t>. 15-20. </a:t>
            </a:r>
          </a:p>
          <a:p>
            <a:pPr>
              <a:lnSpc>
                <a:spcPct val="120000"/>
              </a:lnSpc>
              <a:buNone/>
            </a:pPr>
            <a:r>
              <a:rPr lang="en-US" sz="6400" dirty="0" smtClean="0">
                <a:cs typeface="Arial" charset="0"/>
              </a:rPr>
              <a:t>	Resiliency Initiatives (2003). </a:t>
            </a:r>
            <a:r>
              <a:rPr lang="en-US" sz="6400" u="sng" dirty="0" smtClean="0">
                <a:cs typeface="Arial" charset="0"/>
              </a:rPr>
              <a:t>Understanding the Resiliency Framework. </a:t>
            </a:r>
            <a:r>
              <a:rPr lang="en-US" sz="6400" dirty="0" smtClean="0">
                <a:cs typeface="Arial" charset="0"/>
                <a:hlinkClick r:id="rId5"/>
              </a:rPr>
              <a:t>http://resiliencyinitiatives.com</a:t>
            </a:r>
            <a:r>
              <a:rPr lang="en-US" sz="4200" dirty="0" smtClean="0">
                <a:cs typeface="Arial" charset="0"/>
              </a:rPr>
              <a:t>.</a:t>
            </a:r>
            <a:endParaRPr lang="en-US" sz="1600" dirty="0" smtClean="0">
              <a:cs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b="1" dirty="0" smtClean="0">
                <a:solidFill>
                  <a:schemeClr val="bg1"/>
                </a:solidFill>
                <a:cs typeface="Times New Roman" pitchFamily="18" charset="0"/>
              </a:rPr>
              <a:t>Stress on Children and Adolescents </a:t>
            </a:r>
          </a:p>
        </p:txBody>
      </p:sp>
      <p:sp>
        <p:nvSpPr>
          <p:cNvPr id="18435" name="Content Placeholder 2"/>
          <p:cNvSpPr>
            <a:spLocks noGrp="1"/>
          </p:cNvSpPr>
          <p:nvPr>
            <p:ph idx="1"/>
          </p:nvPr>
        </p:nvSpPr>
        <p:spPr>
          <a:xfrm>
            <a:off x="457200" y="2057400"/>
            <a:ext cx="8229600" cy="4343400"/>
          </a:xfrm>
        </p:spPr>
        <p:txBody>
          <a:bodyPr>
            <a:normAutofit fontScale="70000" lnSpcReduction="20000"/>
          </a:bodyPr>
          <a:lstStyle/>
          <a:p>
            <a:pPr>
              <a:spcBef>
                <a:spcPts val="800"/>
              </a:spcBef>
            </a:pPr>
            <a:r>
              <a:rPr lang="en-US" dirty="0" smtClean="0"/>
              <a:t>Good Stress: </a:t>
            </a:r>
          </a:p>
          <a:p>
            <a:pPr lvl="1">
              <a:spcBef>
                <a:spcPts val="800"/>
              </a:spcBef>
            </a:pPr>
            <a:r>
              <a:rPr lang="en-US" dirty="0" smtClean="0"/>
              <a:t>The optimal amount of stress that leaves us feeling energized and motivated </a:t>
            </a:r>
          </a:p>
          <a:p>
            <a:pPr lvl="1">
              <a:spcBef>
                <a:spcPts val="800"/>
              </a:spcBef>
            </a:pPr>
            <a:r>
              <a:rPr lang="en-US" dirty="0" smtClean="0"/>
              <a:t>Encourages us to develop effective coping strategies to deal with our challenges</a:t>
            </a:r>
          </a:p>
          <a:p>
            <a:pPr lvl="2">
              <a:spcBef>
                <a:spcPts val="800"/>
              </a:spcBef>
            </a:pPr>
            <a:r>
              <a:rPr lang="en-US" dirty="0" smtClean="0"/>
              <a:t>This ultimately contributes to resilience. </a:t>
            </a:r>
          </a:p>
          <a:p>
            <a:pPr>
              <a:spcBef>
                <a:spcPts val="800"/>
              </a:spcBef>
            </a:pPr>
            <a:r>
              <a:rPr lang="en-US" dirty="0" smtClean="0"/>
              <a:t>Bad Stress </a:t>
            </a:r>
          </a:p>
          <a:p>
            <a:pPr lvl="1">
              <a:spcBef>
                <a:spcPts val="800"/>
              </a:spcBef>
            </a:pPr>
            <a:r>
              <a:rPr lang="en-US" dirty="0" smtClean="0"/>
              <a:t>Results when coping mechanisms are overwhelmed by the stress, and we are unable to function at our best. </a:t>
            </a:r>
          </a:p>
          <a:p>
            <a:pPr lvl="1">
              <a:spcBef>
                <a:spcPts val="800"/>
              </a:spcBef>
            </a:pPr>
            <a:r>
              <a:rPr lang="en-US" dirty="0" smtClean="0"/>
              <a:t>This affects children and adults in various ways</a:t>
            </a:r>
          </a:p>
          <a:p>
            <a:pPr lvl="1">
              <a:spcBef>
                <a:spcPts val="800"/>
              </a:spcBef>
            </a:pPr>
            <a:r>
              <a:rPr lang="en-US" dirty="0" smtClean="0"/>
              <a:t>The solution to bad stress is to adapt, change, and find </a:t>
            </a:r>
          </a:p>
          <a:p>
            <a:pPr lvl="1">
              <a:spcBef>
                <a:spcPts val="800"/>
              </a:spcBef>
              <a:buNone/>
            </a:pPr>
            <a:r>
              <a:rPr lang="en-US" dirty="0" smtClean="0"/>
              <a:t>	methods that helps to turn that bad stress into good </a:t>
            </a:r>
          </a:p>
          <a:p>
            <a:pPr lvl="1">
              <a:spcBef>
                <a:spcPts val="800"/>
              </a:spcBef>
              <a:buNone/>
            </a:pPr>
            <a:r>
              <a:rPr lang="en-US" dirty="0" smtClean="0"/>
              <a:t>	stress. </a:t>
            </a:r>
          </a:p>
          <a:p>
            <a:pPr eaLnBrk="1" hangingPunct="1"/>
            <a:endParaRPr lang="en-US" sz="2000" i="1" dirty="0" smtClean="0"/>
          </a:p>
        </p:txBody>
      </p:sp>
      <p:sp>
        <p:nvSpPr>
          <p:cNvPr id="5" name="Rectangle 4"/>
          <p:cNvSpPr/>
          <p:nvPr/>
        </p:nvSpPr>
        <p:spPr>
          <a:xfrm>
            <a:off x="2784106" y="3244334"/>
            <a:ext cx="3431517" cy="369332"/>
          </a:xfrm>
          <a:prstGeom prst="rect">
            <a:avLst/>
          </a:prstGeom>
        </p:spPr>
        <p:txBody>
          <a:bodyPr wrap="none">
            <a:spAutoFit/>
          </a:bodyPr>
          <a:lstStyle/>
          <a:p>
            <a:r>
              <a:rPr lang="en-US" b="1" dirty="0" smtClean="0">
                <a:solidFill>
                  <a:schemeClr val="bg1"/>
                </a:solidFill>
                <a:cs typeface="Times New Roman" pitchFamily="18" charset="0"/>
              </a:rPr>
              <a:t>Stress on Children and Adolescent</a:t>
            </a:r>
            <a:endParaRPr 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Causes of Stress for Children and Adolescents </a:t>
            </a:r>
          </a:p>
        </p:txBody>
      </p:sp>
      <p:sp>
        <p:nvSpPr>
          <p:cNvPr id="3" name="Content Placeholder 2"/>
          <p:cNvSpPr>
            <a:spLocks noGrp="1"/>
          </p:cNvSpPr>
          <p:nvPr>
            <p:ph idx="1"/>
          </p:nvPr>
        </p:nvSpPr>
        <p:spPr/>
        <p:txBody>
          <a:bodyPr>
            <a:normAutofit fontScale="92500" lnSpcReduction="10000"/>
          </a:bodyPr>
          <a:lstStyle/>
          <a:p>
            <a:pPr>
              <a:spcBef>
                <a:spcPts val="800"/>
              </a:spcBef>
            </a:pPr>
            <a:r>
              <a:rPr lang="en-US" dirty="0"/>
              <a:t>At Home</a:t>
            </a:r>
          </a:p>
          <a:p>
            <a:pPr lvl="1">
              <a:spcBef>
                <a:spcPts val="800"/>
              </a:spcBef>
            </a:pPr>
            <a:r>
              <a:rPr lang="en-US" dirty="0"/>
              <a:t>A lack of family routines</a:t>
            </a:r>
          </a:p>
          <a:p>
            <a:pPr lvl="1">
              <a:spcBef>
                <a:spcPts val="800"/>
              </a:spcBef>
            </a:pPr>
            <a:r>
              <a:rPr lang="en-US" dirty="0"/>
              <a:t>Over-scheduling</a:t>
            </a:r>
          </a:p>
          <a:p>
            <a:pPr lvl="1">
              <a:spcBef>
                <a:spcPts val="800"/>
              </a:spcBef>
            </a:pPr>
            <a:r>
              <a:rPr lang="en-US" dirty="0"/>
              <a:t>Prolonged or serious illness</a:t>
            </a:r>
          </a:p>
          <a:p>
            <a:pPr lvl="1">
              <a:spcBef>
                <a:spcPts val="800"/>
              </a:spcBef>
            </a:pPr>
            <a:r>
              <a:rPr lang="en-US" dirty="0"/>
              <a:t>Poor nutrition</a:t>
            </a:r>
          </a:p>
          <a:p>
            <a:pPr lvl="1">
              <a:spcBef>
                <a:spcPts val="800"/>
              </a:spcBef>
            </a:pPr>
            <a:r>
              <a:rPr lang="en-US" dirty="0"/>
              <a:t>Change in the family situation</a:t>
            </a:r>
          </a:p>
          <a:p>
            <a:pPr lvl="1">
              <a:spcBef>
                <a:spcPts val="800"/>
              </a:spcBef>
            </a:pPr>
            <a:r>
              <a:rPr lang="en-US" dirty="0"/>
              <a:t>Financial problems</a:t>
            </a:r>
          </a:p>
          <a:p>
            <a:pPr lvl="1">
              <a:spcBef>
                <a:spcPts val="800"/>
              </a:spcBef>
            </a:pPr>
            <a:r>
              <a:rPr lang="en-US" dirty="0"/>
              <a:t>Family strife or abuse</a:t>
            </a:r>
          </a:p>
          <a:p>
            <a:pPr lvl="1">
              <a:spcBef>
                <a:spcPts val="800"/>
              </a:spcBef>
            </a:pPr>
            <a:r>
              <a:rPr lang="en-US" dirty="0"/>
              <a:t>Unclear or unreasonable expectations </a:t>
            </a:r>
          </a:p>
          <a:p>
            <a:endParaRPr lang="en-US" dirty="0"/>
          </a:p>
        </p:txBody>
      </p:sp>
    </p:spTree>
    <p:extLst>
      <p:ext uri="{BB962C8B-B14F-4D97-AF65-F5344CB8AC3E}">
        <p14:creationId xmlns:p14="http://schemas.microsoft.com/office/powerpoint/2010/main" xmlns="" val="4123136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Causes of </a:t>
            </a:r>
            <a:r>
              <a:rPr lang="en-US" dirty="0" smtClean="0"/>
              <a:t>Stress for Children and Adolescents </a:t>
            </a:r>
            <a:endParaRPr lang="en-US" dirty="0"/>
          </a:p>
        </p:txBody>
      </p:sp>
      <p:sp>
        <p:nvSpPr>
          <p:cNvPr id="3" name="Content Placeholder 2"/>
          <p:cNvSpPr>
            <a:spLocks noGrp="1"/>
          </p:cNvSpPr>
          <p:nvPr>
            <p:ph idx="1"/>
          </p:nvPr>
        </p:nvSpPr>
        <p:spPr>
          <a:xfrm>
            <a:off x="739775" y="2407920"/>
            <a:ext cx="7662864" cy="3629343"/>
          </a:xfrm>
        </p:spPr>
        <p:txBody>
          <a:bodyPr>
            <a:normAutofit fontScale="85000" lnSpcReduction="20000"/>
          </a:bodyPr>
          <a:lstStyle/>
          <a:p>
            <a:pPr>
              <a:spcBef>
                <a:spcPts val="800"/>
              </a:spcBef>
            </a:pPr>
            <a:r>
              <a:rPr lang="en-US" dirty="0" smtClean="0"/>
              <a:t>At School</a:t>
            </a:r>
          </a:p>
          <a:p>
            <a:pPr lvl="1">
              <a:spcBef>
                <a:spcPts val="800"/>
              </a:spcBef>
            </a:pPr>
            <a:r>
              <a:rPr lang="en-US" dirty="0"/>
              <a:t>U</a:t>
            </a:r>
            <a:r>
              <a:rPr lang="en-US" dirty="0" smtClean="0"/>
              <a:t>nstructured classroom</a:t>
            </a:r>
          </a:p>
          <a:p>
            <a:pPr lvl="1">
              <a:spcBef>
                <a:spcPts val="800"/>
              </a:spcBef>
            </a:pPr>
            <a:r>
              <a:rPr lang="en-US" dirty="0"/>
              <a:t>U</a:t>
            </a:r>
            <a:r>
              <a:rPr lang="en-US" dirty="0" smtClean="0"/>
              <a:t>nclear </a:t>
            </a:r>
            <a:r>
              <a:rPr lang="en-US" dirty="0"/>
              <a:t>or unreasonable </a:t>
            </a:r>
            <a:r>
              <a:rPr lang="en-US" dirty="0" smtClean="0"/>
              <a:t>expectations</a:t>
            </a:r>
            <a:endParaRPr lang="en-US" dirty="0"/>
          </a:p>
          <a:p>
            <a:pPr lvl="1">
              <a:spcBef>
                <a:spcPts val="800"/>
              </a:spcBef>
            </a:pPr>
            <a:r>
              <a:rPr lang="en-US" dirty="0" smtClean="0"/>
              <a:t> </a:t>
            </a:r>
            <a:r>
              <a:rPr lang="en-US" dirty="0"/>
              <a:t>F</a:t>
            </a:r>
            <a:r>
              <a:rPr lang="en-US" dirty="0" smtClean="0"/>
              <a:t>ear </a:t>
            </a:r>
            <a:r>
              <a:rPr lang="en-US" dirty="0"/>
              <a:t>of </a:t>
            </a:r>
            <a:r>
              <a:rPr lang="en-US" dirty="0" smtClean="0"/>
              <a:t>failure</a:t>
            </a:r>
            <a:endParaRPr lang="en-US" dirty="0"/>
          </a:p>
          <a:p>
            <a:pPr>
              <a:spcBef>
                <a:spcPts val="800"/>
              </a:spcBef>
            </a:pPr>
            <a:r>
              <a:rPr lang="en-US" dirty="0" smtClean="0"/>
              <a:t>Peer</a:t>
            </a:r>
            <a:r>
              <a:rPr lang="en-US" dirty="0"/>
              <a:t>-</a:t>
            </a:r>
            <a:r>
              <a:rPr lang="en-US" dirty="0" smtClean="0"/>
              <a:t>related</a:t>
            </a:r>
          </a:p>
          <a:p>
            <a:pPr lvl="1">
              <a:spcBef>
                <a:spcPts val="800"/>
              </a:spcBef>
            </a:pPr>
            <a:r>
              <a:rPr lang="en-US" dirty="0"/>
              <a:t>C</a:t>
            </a:r>
            <a:r>
              <a:rPr lang="en-US" dirty="0" smtClean="0"/>
              <a:t>hanging school buildings</a:t>
            </a:r>
            <a:endParaRPr lang="en-US" dirty="0"/>
          </a:p>
          <a:p>
            <a:pPr lvl="1">
              <a:spcBef>
                <a:spcPts val="800"/>
              </a:spcBef>
            </a:pPr>
            <a:r>
              <a:rPr lang="en-US" dirty="0"/>
              <a:t>D</a:t>
            </a:r>
            <a:r>
              <a:rPr lang="en-US" dirty="0" smtClean="0"/>
              <a:t>ealing </a:t>
            </a:r>
            <a:r>
              <a:rPr lang="en-US" dirty="0"/>
              <a:t>with a </a:t>
            </a:r>
            <a:r>
              <a:rPr lang="en-US" dirty="0" smtClean="0"/>
              <a:t>bully</a:t>
            </a:r>
            <a:endParaRPr lang="en-US" dirty="0"/>
          </a:p>
          <a:p>
            <a:pPr lvl="1">
              <a:spcBef>
                <a:spcPts val="800"/>
              </a:spcBef>
            </a:pPr>
            <a:r>
              <a:rPr lang="en-US" dirty="0" smtClean="0"/>
              <a:t>Fitting </a:t>
            </a:r>
            <a:r>
              <a:rPr lang="en-US" dirty="0"/>
              <a:t>in with the </a:t>
            </a:r>
            <a:r>
              <a:rPr lang="en-US" dirty="0" smtClean="0"/>
              <a:t>crowd</a:t>
            </a:r>
            <a:endParaRPr lang="en-US" dirty="0"/>
          </a:p>
          <a:p>
            <a:pPr lvl="1">
              <a:spcBef>
                <a:spcPts val="800"/>
              </a:spcBef>
            </a:pPr>
            <a:r>
              <a:rPr lang="en-US" dirty="0" smtClean="0"/>
              <a:t>Moving </a:t>
            </a:r>
            <a:r>
              <a:rPr lang="en-US" dirty="0"/>
              <a:t>to a new </a:t>
            </a:r>
            <a:r>
              <a:rPr lang="en-US" dirty="0" smtClean="0"/>
              <a:t>community</a:t>
            </a:r>
          </a:p>
          <a:p>
            <a:endParaRPr lang="en-US" dirty="0"/>
          </a:p>
        </p:txBody>
      </p:sp>
    </p:spTree>
    <p:extLst>
      <p:ext uri="{BB962C8B-B14F-4D97-AF65-F5344CB8AC3E}">
        <p14:creationId xmlns:p14="http://schemas.microsoft.com/office/powerpoint/2010/main" xmlns="" val="29336952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Symptoms of Stress in </a:t>
            </a:r>
            <a:r>
              <a:rPr lang="en-US" dirty="0" smtClean="0"/>
              <a:t>Children and Adolescents </a:t>
            </a:r>
            <a:endParaRPr lang="en-US" dirty="0"/>
          </a:p>
        </p:txBody>
      </p:sp>
      <p:sp>
        <p:nvSpPr>
          <p:cNvPr id="3" name="Content Placeholder 2"/>
          <p:cNvSpPr>
            <a:spLocks noGrp="1"/>
          </p:cNvSpPr>
          <p:nvPr>
            <p:ph idx="1"/>
          </p:nvPr>
        </p:nvSpPr>
        <p:spPr/>
        <p:txBody>
          <a:bodyPr>
            <a:normAutofit fontScale="62500" lnSpcReduction="20000"/>
          </a:bodyPr>
          <a:lstStyle/>
          <a:p>
            <a:pPr>
              <a:spcBef>
                <a:spcPts val="800"/>
              </a:spcBef>
              <a:buNone/>
            </a:pPr>
            <a:endParaRPr lang="en-US" sz="2600" dirty="0" smtClean="0"/>
          </a:p>
          <a:p>
            <a:pPr>
              <a:spcBef>
                <a:spcPts val="800"/>
              </a:spcBef>
            </a:pPr>
            <a:r>
              <a:rPr lang="en-US" sz="2800" dirty="0" smtClean="0"/>
              <a:t>Irritability </a:t>
            </a:r>
            <a:r>
              <a:rPr lang="en-US" sz="2800" dirty="0"/>
              <a:t>or unusual </a:t>
            </a:r>
            <a:r>
              <a:rPr lang="en-US" sz="2800" dirty="0" smtClean="0"/>
              <a:t>emotionality </a:t>
            </a:r>
            <a:r>
              <a:rPr lang="en-US" sz="2800" dirty="0"/>
              <a:t>or </a:t>
            </a:r>
            <a:r>
              <a:rPr lang="en-US" sz="2800" dirty="0" smtClean="0"/>
              <a:t>volatility</a:t>
            </a:r>
            <a:endParaRPr lang="en-US" sz="2800" dirty="0"/>
          </a:p>
          <a:p>
            <a:pPr>
              <a:spcBef>
                <a:spcPts val="800"/>
              </a:spcBef>
            </a:pPr>
            <a:r>
              <a:rPr lang="en-US" sz="2800" dirty="0"/>
              <a:t>Sleep difficulty or </a:t>
            </a:r>
            <a:r>
              <a:rPr lang="en-US" sz="2800" dirty="0" smtClean="0"/>
              <a:t>nightmares</a:t>
            </a:r>
          </a:p>
          <a:p>
            <a:pPr>
              <a:spcBef>
                <a:spcPts val="800"/>
              </a:spcBef>
            </a:pPr>
            <a:r>
              <a:rPr lang="en-US" sz="2800" dirty="0" smtClean="0"/>
              <a:t>Change in appetite</a:t>
            </a:r>
          </a:p>
          <a:p>
            <a:pPr>
              <a:spcBef>
                <a:spcPts val="800"/>
              </a:spcBef>
            </a:pPr>
            <a:r>
              <a:rPr lang="en-US" sz="2800" dirty="0" smtClean="0"/>
              <a:t>Decrease in school attendance and avoidance behaviors </a:t>
            </a:r>
            <a:endParaRPr lang="en-US" sz="2800" dirty="0"/>
          </a:p>
          <a:p>
            <a:pPr>
              <a:spcBef>
                <a:spcPts val="800"/>
              </a:spcBef>
            </a:pPr>
            <a:r>
              <a:rPr lang="en-US" sz="2800" dirty="0"/>
              <a:t>Inability to </a:t>
            </a:r>
            <a:r>
              <a:rPr lang="en-US" sz="2800" dirty="0" smtClean="0"/>
              <a:t>concentrate</a:t>
            </a:r>
            <a:endParaRPr lang="en-US" sz="2800" dirty="0"/>
          </a:p>
          <a:p>
            <a:pPr>
              <a:spcBef>
                <a:spcPts val="800"/>
              </a:spcBef>
            </a:pPr>
            <a:r>
              <a:rPr lang="en-US" sz="2800" dirty="0"/>
              <a:t>Drop in grades or other </a:t>
            </a:r>
            <a:r>
              <a:rPr lang="en-US" sz="2800" dirty="0" smtClean="0"/>
              <a:t>functioning</a:t>
            </a:r>
            <a:endParaRPr lang="en-US" sz="2800" dirty="0"/>
          </a:p>
          <a:p>
            <a:pPr>
              <a:spcBef>
                <a:spcPts val="800"/>
              </a:spcBef>
            </a:pPr>
            <a:r>
              <a:rPr lang="en-US" sz="2800" dirty="0"/>
              <a:t>Toileting </a:t>
            </a:r>
            <a:r>
              <a:rPr lang="en-US" sz="2800" dirty="0" smtClean="0"/>
              <a:t>concerns</a:t>
            </a:r>
            <a:endParaRPr lang="en-US" sz="2800" dirty="0"/>
          </a:p>
          <a:p>
            <a:pPr>
              <a:spcBef>
                <a:spcPts val="800"/>
              </a:spcBef>
            </a:pPr>
            <a:r>
              <a:rPr lang="en-US" sz="2800" dirty="0"/>
              <a:t>Headaches or </a:t>
            </a:r>
            <a:r>
              <a:rPr lang="en-US" sz="2800" dirty="0" smtClean="0"/>
              <a:t>stomachache  </a:t>
            </a:r>
            <a:endParaRPr lang="en-US" sz="2800" dirty="0"/>
          </a:p>
          <a:p>
            <a:pPr>
              <a:spcBef>
                <a:spcPts val="800"/>
              </a:spcBef>
            </a:pPr>
            <a:r>
              <a:rPr lang="en-US" sz="2800" dirty="0"/>
              <a:t>Unexplained fears or increased anxiety (that </a:t>
            </a:r>
            <a:r>
              <a:rPr lang="en-US" sz="2800" dirty="0" smtClean="0"/>
              <a:t>also </a:t>
            </a:r>
            <a:r>
              <a:rPr lang="en-US" sz="2800" dirty="0"/>
              <a:t>can take the form of clinging</a:t>
            </a:r>
            <a:r>
              <a:rPr lang="en-US" sz="2800" dirty="0" smtClean="0"/>
              <a:t>)</a:t>
            </a:r>
            <a:endParaRPr lang="en-US" sz="2800" dirty="0"/>
          </a:p>
          <a:p>
            <a:pPr>
              <a:spcBef>
                <a:spcPts val="800"/>
              </a:spcBef>
            </a:pPr>
            <a:r>
              <a:rPr lang="en-US" sz="2800" dirty="0"/>
              <a:t>Regression to earlier developmental </a:t>
            </a:r>
            <a:r>
              <a:rPr lang="en-US" sz="2800" dirty="0" smtClean="0"/>
              <a:t>levels</a:t>
            </a:r>
          </a:p>
          <a:p>
            <a:pPr>
              <a:spcBef>
                <a:spcPts val="800"/>
              </a:spcBef>
            </a:pPr>
            <a:r>
              <a:rPr lang="en-US" sz="2800" dirty="0" smtClean="0"/>
              <a:t>Isolation </a:t>
            </a:r>
            <a:r>
              <a:rPr lang="en-US" sz="2800" dirty="0"/>
              <a:t>from family activities or peer </a:t>
            </a:r>
            <a:r>
              <a:rPr lang="en-US" sz="2800" dirty="0" smtClean="0"/>
              <a:t>relationships</a:t>
            </a:r>
            <a:endParaRPr lang="en-US" sz="2800" dirty="0"/>
          </a:p>
          <a:p>
            <a:pPr>
              <a:spcBef>
                <a:spcPts val="800"/>
              </a:spcBef>
            </a:pPr>
            <a:r>
              <a:rPr lang="en-US" sz="2800" dirty="0"/>
              <a:t>Drug or alcohol </a:t>
            </a:r>
            <a:r>
              <a:rPr lang="en-US" sz="2800" dirty="0" smtClean="0"/>
              <a:t>experimentation</a:t>
            </a:r>
            <a:endParaRPr lang="en-US" sz="2800" dirty="0"/>
          </a:p>
          <a:p>
            <a:endParaRPr lang="en-US" dirty="0"/>
          </a:p>
        </p:txBody>
      </p:sp>
    </p:spTree>
    <p:extLst>
      <p:ext uri="{BB962C8B-B14F-4D97-AF65-F5344CB8AC3E}">
        <p14:creationId xmlns:p14="http://schemas.microsoft.com/office/powerpoint/2010/main" xmlns="" val="18089285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Shot 2015-03-16 at 10.10.49 AM.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926688" y="457200"/>
            <a:ext cx="5138225" cy="6400800"/>
          </a:xfrm>
          <a:prstGeom prst="rect">
            <a:avLst/>
          </a:prstGeom>
        </p:spPr>
      </p:pic>
    </p:spTree>
    <p:extLst>
      <p:ext uri="{BB962C8B-B14F-4D97-AF65-F5344CB8AC3E}">
        <p14:creationId xmlns:p14="http://schemas.microsoft.com/office/powerpoint/2010/main" xmlns="" val="34384546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0"/>
            <a:ext cx="7543800" cy="1249362"/>
          </a:xfrm>
        </p:spPr>
        <p:txBody>
          <a:bodyPr>
            <a:normAutofit/>
          </a:bodyPr>
          <a:lstStyle/>
          <a:p>
            <a:r>
              <a:rPr lang="en-US" b="1" dirty="0" smtClean="0">
                <a:solidFill>
                  <a:schemeClr val="bg1"/>
                </a:solidFill>
              </a:rPr>
              <a:t>Strategic Initiative:  Resiliency </a:t>
            </a:r>
            <a:endParaRPr lang="en-US" b="1" dirty="0">
              <a:solidFill>
                <a:schemeClr val="bg1"/>
              </a:solidFill>
            </a:endParaRPr>
          </a:p>
        </p:txBody>
      </p:sp>
      <p:sp>
        <p:nvSpPr>
          <p:cNvPr id="3" name="Content Placeholder 2"/>
          <p:cNvSpPr>
            <a:spLocks noGrp="1"/>
          </p:cNvSpPr>
          <p:nvPr>
            <p:ph idx="1"/>
          </p:nvPr>
        </p:nvSpPr>
        <p:spPr>
          <a:xfrm>
            <a:off x="804744" y="2027237"/>
            <a:ext cx="7501056" cy="4373563"/>
          </a:xfrm>
        </p:spPr>
        <p:txBody>
          <a:bodyPr>
            <a:normAutofit/>
          </a:bodyPr>
          <a:lstStyle/>
          <a:p>
            <a:pPr>
              <a:buNone/>
            </a:pPr>
            <a:r>
              <a:rPr lang="en-US" sz="2800" dirty="0" smtClean="0"/>
              <a:t>Resiliency is the ability to adapt well in the face of hard times and build upon one’s strengths. </a:t>
            </a:r>
          </a:p>
          <a:p>
            <a:pPr>
              <a:buNone/>
            </a:pPr>
            <a:r>
              <a:rPr lang="en-US" sz="2000" i="1" dirty="0" smtClean="0"/>
              <a:t>	Adapted from the American Psychological Association (APA), 2011.</a:t>
            </a:r>
          </a:p>
          <a:p>
            <a:pPr>
              <a:buNone/>
            </a:pPr>
            <a:endParaRPr lang="en-US" sz="2800" dirty="0" smtClean="0">
              <a:solidFill>
                <a:schemeClr val="tx1"/>
              </a:solidFill>
            </a:endParaRPr>
          </a:p>
          <a:p>
            <a:pPr>
              <a:buNone/>
            </a:pPr>
            <a:r>
              <a:rPr lang="en-US" sz="2800" dirty="0" smtClean="0"/>
              <a:t>From the Pine-Richland School District Strategic Plan, the District’s Pupil Services’ goal is to empower students to be successful in achieving their goals, pursuing their interests, and managing their lifelong learning.</a:t>
            </a:r>
            <a:endParaRPr lang="en-US" sz="2800" dirty="0"/>
          </a:p>
          <a:p>
            <a:pPr>
              <a:buNone/>
            </a:pPr>
            <a:endParaRPr lang="en-US" sz="2800" dirty="0" smtClean="0">
              <a:solidFill>
                <a:schemeClr val="tx1"/>
              </a:solidFill>
            </a:endParaRPr>
          </a:p>
          <a:p>
            <a:pPr>
              <a:buNone/>
            </a:pPr>
            <a:endParaRPr lang="en-US" sz="2800" dirty="0" smtClean="0"/>
          </a:p>
          <a:p>
            <a:pPr>
              <a:buNone/>
            </a:pPr>
            <a:endParaRPr lang="en-US" sz="2800" dirty="0" smtClean="0">
              <a:solidFill>
                <a:schemeClr val="tx1"/>
              </a:solidFill>
            </a:endParaRPr>
          </a:p>
          <a:p>
            <a:pPr>
              <a:buFontTx/>
              <a:buChar char="-"/>
            </a:pPr>
            <a:endParaRPr lang="en-US" sz="1600" i="1" dirty="0" smtClean="0"/>
          </a:p>
          <a:p>
            <a:pPr>
              <a:buFontTx/>
              <a:buChar char="-"/>
            </a:pPr>
            <a:endParaRPr lang="en-US" sz="1600" i="1" dirty="0" smtClean="0">
              <a:solidFill>
                <a:schemeClr val="tx1"/>
              </a:solidFill>
            </a:endParaRPr>
          </a:p>
        </p:txBody>
      </p:sp>
      <p:sp>
        <p:nvSpPr>
          <p:cNvPr id="4" name="Footer Placeholder 4"/>
          <p:cNvSpPr>
            <a:spLocks noGrp="1"/>
          </p:cNvSpPr>
          <p:nvPr>
            <p:ph type="ftr" sz="quarter" idx="11"/>
          </p:nvPr>
        </p:nvSpPr>
        <p:spPr>
          <a:xfrm>
            <a:off x="3429000" y="6356350"/>
            <a:ext cx="2895600" cy="365125"/>
          </a:xfrm>
        </p:spPr>
        <p:txBody>
          <a:bodyPr/>
          <a:lstStyle/>
          <a:p>
            <a:r>
              <a:rPr lang="en-US" dirty="0" smtClean="0"/>
              <a:t>Pine-Richland School District</a:t>
            </a:r>
            <a:endParaRPr lang="en-US" dirty="0"/>
          </a:p>
        </p:txBody>
      </p:sp>
      <p:pic>
        <p:nvPicPr>
          <p:cNvPr id="6" name="Picture 5"/>
          <p:cNvPicPr>
            <a:picLocks/>
          </p:cNvPicPr>
          <p:nvPr/>
        </p:nvPicPr>
        <p:blipFill>
          <a:blip r:embed="rId3" cstate="print">
            <a:extLst>
              <a:ext uri="{28A0092B-C50C-407E-A947-70E740481C1C}">
                <a14:useLocalDpi xmlns:a14="http://schemas.microsoft.com/office/drawing/2010/main" xmlns="" val="0"/>
              </a:ext>
            </a:extLst>
          </a:blip>
          <a:stretch>
            <a:fillRect/>
          </a:stretch>
        </p:blipFill>
        <p:spPr>
          <a:xfrm>
            <a:off x="7391400" y="228601"/>
            <a:ext cx="1550020" cy="1368171"/>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3" cstate="print">
            <a:extLst>
              <a:ext uri="{28A0092B-C50C-407E-A947-70E740481C1C}">
                <a14:useLocalDpi xmlns:a14="http://schemas.microsoft.com/office/drawing/2010/main" xmlns="" val="0"/>
              </a:ext>
            </a:extLst>
          </a:blip>
          <a:stretch>
            <a:fillRect/>
          </a:stretch>
        </p:blipFill>
        <p:spPr bwMode="auto">
          <a:xfrm>
            <a:off x="1981200" y="1676400"/>
            <a:ext cx="4800600" cy="4800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Footer Placeholder 4"/>
          <p:cNvSpPr>
            <a:spLocks noGrp="1"/>
          </p:cNvSpPr>
          <p:nvPr>
            <p:ph type="ftr" sz="quarter" idx="11"/>
          </p:nvPr>
        </p:nvSpPr>
        <p:spPr>
          <a:xfrm>
            <a:off x="3429000" y="6416675"/>
            <a:ext cx="2895600" cy="365125"/>
          </a:xfrm>
        </p:spPr>
        <p:txBody>
          <a:bodyPr/>
          <a:lstStyle/>
          <a:p>
            <a:r>
              <a:rPr lang="en-US" dirty="0" smtClean="0"/>
              <a:t>Pine-Richland School District</a:t>
            </a:r>
            <a:endParaRPr lang="en-US" dirty="0"/>
          </a:p>
        </p:txBody>
      </p:sp>
      <p:sp>
        <p:nvSpPr>
          <p:cNvPr id="3" name="TextBox 2"/>
          <p:cNvSpPr txBox="1"/>
          <p:nvPr/>
        </p:nvSpPr>
        <p:spPr>
          <a:xfrm>
            <a:off x="228600" y="5906869"/>
            <a:ext cx="2590800" cy="584775"/>
          </a:xfrm>
          <a:prstGeom prst="rect">
            <a:avLst/>
          </a:prstGeom>
          <a:noFill/>
        </p:spPr>
        <p:txBody>
          <a:bodyPr wrap="square" rtlCol="0">
            <a:spAutoFit/>
          </a:bodyPr>
          <a:lstStyle/>
          <a:p>
            <a:r>
              <a:rPr lang="en-US" sz="1600" dirty="0" smtClean="0"/>
              <a:t>Adopted from Resiliency Initiatives (2003)</a:t>
            </a:r>
            <a:endParaRPr lang="en-US" sz="1600" dirty="0"/>
          </a:p>
        </p:txBody>
      </p:sp>
      <p:sp>
        <p:nvSpPr>
          <p:cNvPr id="6" name="Title 5"/>
          <p:cNvSpPr>
            <a:spLocks noGrp="1"/>
          </p:cNvSpPr>
          <p:nvPr>
            <p:ph type="title"/>
          </p:nvPr>
        </p:nvSpPr>
        <p:spPr>
          <a:xfrm>
            <a:off x="457200" y="0"/>
            <a:ext cx="8229600" cy="1143000"/>
          </a:xfrm>
        </p:spPr>
        <p:txBody>
          <a:bodyPr>
            <a:noAutofit/>
          </a:bodyPr>
          <a:lstStyle/>
          <a:p>
            <a:r>
              <a:rPr lang="en-US" b="1" dirty="0">
                <a:solidFill>
                  <a:schemeClr val="bg1"/>
                </a:solidFill>
              </a:rPr>
              <a:t>Resiliency Framework</a:t>
            </a:r>
            <a:br>
              <a:rPr lang="en-US" b="1" dirty="0">
                <a:solidFill>
                  <a:schemeClr val="bg1"/>
                </a:solidFill>
              </a:rPr>
            </a:br>
            <a:r>
              <a:rPr lang="en-US" b="1" dirty="0">
                <a:solidFill>
                  <a:schemeClr val="bg1"/>
                </a:solidFill>
              </a:rPr>
              <a:t>Internal and External Strengths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2440</TotalTime>
  <Words>1787</Words>
  <Application>Microsoft Office PowerPoint</Application>
  <PresentationFormat>On-screen Show (4:3)</PresentationFormat>
  <Paragraphs>237</Paragraphs>
  <Slides>28</Slides>
  <Notes>16</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Respect, Relationships and Resiliency </vt:lpstr>
      <vt:lpstr>Stress on Children and Adolescents </vt:lpstr>
      <vt:lpstr>Stress on Children and Adolescents </vt:lpstr>
      <vt:lpstr>Causes of Stress for Children and Adolescents </vt:lpstr>
      <vt:lpstr>Causes of Stress for Children and Adolescents </vt:lpstr>
      <vt:lpstr>Symptoms of Stress in Children and Adolescents </vt:lpstr>
      <vt:lpstr>Slide 7</vt:lpstr>
      <vt:lpstr>Strategic Initiative:  Resiliency </vt:lpstr>
      <vt:lpstr>Resiliency Framework Internal and External Strengths</vt:lpstr>
      <vt:lpstr>External Strength:  Community </vt:lpstr>
      <vt:lpstr>External Strength:  Family</vt:lpstr>
      <vt:lpstr>External Strength: Family </vt:lpstr>
      <vt:lpstr>External Strength:  Peers</vt:lpstr>
      <vt:lpstr>External Strength:  Learning at School </vt:lpstr>
      <vt:lpstr>External Strength: Learning at School  Actions Taken</vt:lpstr>
      <vt:lpstr>Role of Student Support Teams at School</vt:lpstr>
      <vt:lpstr>Schedule of Student Support Teams at School</vt:lpstr>
      <vt:lpstr>External Strength:  School Culture</vt:lpstr>
      <vt:lpstr>Students Reporting Empathy for Those Being Bullied</vt:lpstr>
      <vt:lpstr>Students Reporting They Have More Than One Good Friend</vt:lpstr>
      <vt:lpstr>Students Reporting They Like School</vt:lpstr>
      <vt:lpstr>10 Tips for teaching children and adolescents Resiliency</vt:lpstr>
      <vt:lpstr>10 Tips for teaching children and adolescents Resiliency</vt:lpstr>
      <vt:lpstr>10 Tips for teaching children and adolescents Resiliency</vt:lpstr>
      <vt:lpstr>10 Tips for teaching children and adolescents Resiliency</vt:lpstr>
      <vt:lpstr>Build Grit and Perseverance </vt:lpstr>
      <vt:lpstr>Final Thoughts</vt:lpstr>
      <vt:lpstr>Resiliency:  Resources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dc:creator>
  <cp:lastModifiedBy>Pine-Richland School District</cp:lastModifiedBy>
  <cp:revision>35</cp:revision>
  <dcterms:created xsi:type="dcterms:W3CDTF">2015-06-17T15:41:50Z</dcterms:created>
  <dcterms:modified xsi:type="dcterms:W3CDTF">2016-03-24T20:08:27Z</dcterms:modified>
</cp:coreProperties>
</file>